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hQWVG4YQCdXwqTwgl33HWo0JVN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6"/>
          <p:cNvSpPr/>
          <p:nvPr>
            <p:ph idx="2" type="pic"/>
          </p:nvPr>
        </p:nvSpPr>
        <p:spPr>
          <a:xfrm>
            <a:off x="5183188" y="987425"/>
            <a:ext cx="6172200" cy="4873625"/>
          </a:xfrm>
          <a:prstGeom prst="rect">
            <a:avLst/>
          </a:prstGeom>
          <a:noFill/>
          <a:ln>
            <a:noFill/>
          </a:ln>
        </p:spPr>
      </p:sp>
      <p:sp>
        <p:nvSpPr>
          <p:cNvPr id="68" name="Google Shape;68;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46000">
              <a:srgbClr val="F2F2F2"/>
            </a:gs>
            <a:gs pos="100000">
              <a:srgbClr val="D8D8D8"/>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4.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hyperlink" Target="https://github.com/viswa3024/aiml-capstone-project/blob/main/question-answering/datase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5.png"/><Relationship Id="rId11" Type="http://schemas.openxmlformats.org/officeDocument/2006/relationships/image" Target="../media/image32.png"/><Relationship Id="rId10" Type="http://schemas.openxmlformats.org/officeDocument/2006/relationships/image" Target="../media/image41.png"/><Relationship Id="rId12" Type="http://schemas.openxmlformats.org/officeDocument/2006/relationships/image" Target="../media/image36.png"/><Relationship Id="rId9" Type="http://schemas.openxmlformats.org/officeDocument/2006/relationships/image" Target="../media/image34.png"/><Relationship Id="rId5" Type="http://schemas.openxmlformats.org/officeDocument/2006/relationships/image" Target="../media/image11.pn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5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9.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hyperlink" Target="https://github.com/viswa3024/aiml-capstone-project/blob/main/deployment/huggngface-gradio/AI-based_Generative_QA_System" TargetMode="External"/><Relationship Id="rId5"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github.com/ryanzhumich/AESL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11" Type="http://schemas.openxmlformats.org/officeDocument/2006/relationships/image" Target="../media/image21.png"/><Relationship Id="rId10" Type="http://schemas.openxmlformats.org/officeDocument/2006/relationships/image" Target="../media/image10.png"/><Relationship Id="rId12" Type="http://schemas.openxmlformats.org/officeDocument/2006/relationships/image" Target="../media/image22.png"/><Relationship Id="rId9" Type="http://schemas.openxmlformats.org/officeDocument/2006/relationships/image" Target="../media/image24.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23.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 Id="rId10" Type="http://schemas.openxmlformats.org/officeDocument/2006/relationships/image" Target="../media/image29.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3554900" y="0"/>
            <a:ext cx="8637100" cy="6858000"/>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8294688" y="6108700"/>
            <a:ext cx="3897312" cy="749300"/>
          </a:xfrm>
          <a:prstGeom prst="rect">
            <a:avLst/>
          </a:prstGeom>
          <a:noFill/>
          <a:ln>
            <a:noFill/>
          </a:ln>
        </p:spPr>
      </p:pic>
      <p:pic>
        <p:nvPicPr>
          <p:cNvPr id="90" name="Google Shape;90;p1"/>
          <p:cNvPicPr preferRelativeResize="0"/>
          <p:nvPr/>
        </p:nvPicPr>
        <p:blipFill rotWithShape="1">
          <a:blip r:embed="rId5">
            <a:alphaModFix/>
          </a:blip>
          <a:srcRect b="0" l="0" r="0" t="0"/>
          <a:stretch/>
        </p:blipFill>
        <p:spPr>
          <a:xfrm>
            <a:off x="0" y="0"/>
            <a:ext cx="3631096" cy="6858000"/>
          </a:xfrm>
          <a:prstGeom prst="rect">
            <a:avLst/>
          </a:prstGeom>
          <a:noFill/>
          <a:ln>
            <a:noFill/>
          </a:ln>
        </p:spPr>
      </p:pic>
      <p:sp>
        <p:nvSpPr>
          <p:cNvPr id="91" name="Google Shape;91;p1"/>
          <p:cNvSpPr txBox="1"/>
          <p:nvPr/>
        </p:nvSpPr>
        <p:spPr>
          <a:xfrm>
            <a:off x="3783188" y="651359"/>
            <a:ext cx="8236536" cy="936625"/>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lt1"/>
              </a:buClr>
              <a:buSzPts val="4800"/>
              <a:buFont typeface="Arial"/>
              <a:buNone/>
            </a:pPr>
            <a:r>
              <a:rPr b="1" i="0" lang="en-US" sz="4800" u="none" cap="none" strike="noStrike">
                <a:solidFill>
                  <a:schemeClr val="lt1"/>
                </a:solidFill>
                <a:latin typeface="Arial"/>
                <a:ea typeface="Arial"/>
                <a:cs typeface="Arial"/>
                <a:sym typeface="Arial"/>
              </a:rPr>
              <a:t>AI-based Generative QA System</a:t>
            </a:r>
            <a:endParaRPr/>
          </a:p>
        </p:txBody>
      </p:sp>
      <p:sp>
        <p:nvSpPr>
          <p:cNvPr id="92" name="Google Shape;92;p1"/>
          <p:cNvSpPr txBox="1"/>
          <p:nvPr/>
        </p:nvSpPr>
        <p:spPr>
          <a:xfrm>
            <a:off x="9799294" y="2104819"/>
            <a:ext cx="1968636" cy="3036887"/>
          </a:xfrm>
          <a:prstGeom prst="rect">
            <a:avLst/>
          </a:prstGeom>
          <a:noFill/>
          <a:ln>
            <a:noFill/>
          </a:ln>
        </p:spPr>
        <p:txBody>
          <a:bodyPr anchorCtr="0" anchor="t" bIns="45000" lIns="90000" spcFirstLastPara="1" rIns="90000" wrap="square" tIns="53875">
            <a:noAutofit/>
          </a:bodyPr>
          <a:lstStyle/>
          <a:p>
            <a:pPr indent="0" lvl="0" marL="0" marR="0" rtl="0" algn="l">
              <a:lnSpc>
                <a:spcPct val="93000"/>
              </a:lnSpc>
              <a:spcBef>
                <a:spcPts val="0"/>
              </a:spcBef>
              <a:spcAft>
                <a:spcPts val="0"/>
              </a:spcAft>
              <a:buNone/>
            </a:pPr>
            <a:r>
              <a:rPr b="1" i="0" lang="en-US" sz="2000" u="none" cap="none" strike="noStrike">
                <a:solidFill>
                  <a:schemeClr val="lt1"/>
                </a:solidFill>
                <a:latin typeface="Arial"/>
                <a:ea typeface="Arial"/>
                <a:cs typeface="Arial"/>
                <a:sym typeface="Arial"/>
              </a:rPr>
              <a:t>Group No: 17</a:t>
            </a:r>
            <a:endParaRPr/>
          </a:p>
          <a:p>
            <a:pPr indent="0" lvl="0" marL="0" marR="0" rtl="0" algn="l">
              <a:lnSpc>
                <a:spcPct val="93000"/>
              </a:lnSpc>
              <a:spcBef>
                <a:spcPts val="2200"/>
              </a:spcBef>
              <a:spcAft>
                <a:spcPts val="0"/>
              </a:spcAft>
              <a:buNone/>
            </a:pPr>
            <a:r>
              <a:rPr b="1" i="0" lang="en-US" sz="1800" u="none" cap="none" strike="noStrike">
                <a:solidFill>
                  <a:schemeClr val="lt1"/>
                </a:solidFill>
                <a:latin typeface="Arial"/>
                <a:ea typeface="Arial"/>
                <a:cs typeface="Arial"/>
                <a:sym typeface="Arial"/>
              </a:rPr>
              <a:t>Team Members</a:t>
            </a:r>
            <a:endParaRPr b="0" i="0" sz="1800" u="none" cap="none" strike="noStrike">
              <a:solidFill>
                <a:schemeClr val="lt1"/>
              </a:solidFill>
              <a:latin typeface="Arial"/>
              <a:ea typeface="Arial"/>
              <a:cs typeface="Arial"/>
              <a:sym typeface="Arial"/>
            </a:endParaRPr>
          </a:p>
          <a:p>
            <a:pPr indent="0" lvl="0" marL="0" marR="0" rtl="0" algn="l">
              <a:lnSpc>
                <a:spcPct val="93000"/>
              </a:lnSpc>
              <a:spcBef>
                <a:spcPts val="2200"/>
              </a:spcBef>
              <a:spcAft>
                <a:spcPts val="0"/>
              </a:spcAft>
              <a:buNone/>
            </a:pPr>
            <a:r>
              <a:rPr b="0" i="0" lang="en-US" sz="1800" u="none" cap="none" strike="noStrike">
                <a:solidFill>
                  <a:schemeClr val="lt1"/>
                </a:solidFill>
                <a:latin typeface="Arial"/>
                <a:ea typeface="Arial"/>
                <a:cs typeface="Arial"/>
                <a:sym typeface="Arial"/>
              </a:rPr>
              <a:t>Chandrasekhar B</a:t>
            </a:r>
            <a:endParaRPr/>
          </a:p>
          <a:p>
            <a:pPr indent="0" lvl="0" marL="0" marR="0" rtl="0" algn="l">
              <a:lnSpc>
                <a:spcPct val="93000"/>
              </a:lnSpc>
              <a:spcBef>
                <a:spcPts val="2200"/>
              </a:spcBef>
              <a:spcAft>
                <a:spcPts val="0"/>
              </a:spcAft>
              <a:buNone/>
            </a:pPr>
            <a:r>
              <a:rPr b="0" i="0" lang="en-US" sz="1800" u="none" cap="none" strike="noStrike">
                <a:solidFill>
                  <a:schemeClr val="lt1"/>
                </a:solidFill>
                <a:latin typeface="Arial"/>
                <a:ea typeface="Arial"/>
                <a:cs typeface="Arial"/>
                <a:sym typeface="Arial"/>
              </a:rPr>
              <a:t>K Kasi Viswanath</a:t>
            </a:r>
            <a:endParaRPr/>
          </a:p>
          <a:p>
            <a:pPr indent="0" lvl="0" marL="0" marR="0" rtl="0" algn="l">
              <a:lnSpc>
                <a:spcPct val="93000"/>
              </a:lnSpc>
              <a:spcBef>
                <a:spcPts val="2200"/>
              </a:spcBef>
              <a:spcAft>
                <a:spcPts val="0"/>
              </a:spcAft>
              <a:buNone/>
            </a:pPr>
            <a:r>
              <a:t/>
            </a:r>
            <a:endParaRPr b="0" i="0" sz="1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0"/>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188" name="Google Shape;188;p10"/>
          <p:cNvSpPr txBox="1"/>
          <p:nvPr/>
        </p:nvSpPr>
        <p:spPr>
          <a:xfrm>
            <a:off x="544513" y="215901"/>
            <a:ext cx="11316183" cy="749300"/>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ROUGE Scores for </a:t>
            </a:r>
            <a:r>
              <a:rPr b="1" i="0" lang="en-US" sz="3200" u="none" strike="noStrike">
                <a:solidFill>
                  <a:schemeClr val="dk1"/>
                </a:solidFill>
                <a:latin typeface="Times New Roman"/>
                <a:ea typeface="Times New Roman"/>
                <a:cs typeface="Times New Roman"/>
                <a:sym typeface="Times New Roman"/>
              </a:rPr>
              <a:t>Email Subject Line Generation</a:t>
            </a:r>
            <a:endParaRPr b="1" sz="3200">
              <a:solidFill>
                <a:schemeClr val="dk1"/>
              </a:solidFill>
              <a:latin typeface="Times New Roman"/>
              <a:ea typeface="Times New Roman"/>
              <a:cs typeface="Times New Roman"/>
              <a:sym typeface="Times New Roman"/>
            </a:endParaRPr>
          </a:p>
        </p:txBody>
      </p:sp>
      <p:pic>
        <p:nvPicPr>
          <p:cNvPr id="189" name="Google Shape;189;p10"/>
          <p:cNvPicPr preferRelativeResize="0"/>
          <p:nvPr/>
        </p:nvPicPr>
        <p:blipFill rotWithShape="1">
          <a:blip r:embed="rId4">
            <a:alphaModFix/>
          </a:blip>
          <a:srcRect b="0" l="0" r="0" t="0"/>
          <a:stretch/>
        </p:blipFill>
        <p:spPr>
          <a:xfrm>
            <a:off x="544512" y="1147762"/>
            <a:ext cx="5379209" cy="4842221"/>
          </a:xfrm>
          <a:prstGeom prst="rect">
            <a:avLst/>
          </a:prstGeom>
          <a:noFill/>
          <a:ln>
            <a:noFill/>
          </a:ln>
        </p:spPr>
      </p:pic>
      <p:pic>
        <p:nvPicPr>
          <p:cNvPr id="190" name="Google Shape;190;p10"/>
          <p:cNvPicPr preferRelativeResize="0"/>
          <p:nvPr/>
        </p:nvPicPr>
        <p:blipFill rotWithShape="1">
          <a:blip r:embed="rId5">
            <a:alphaModFix/>
          </a:blip>
          <a:srcRect b="0" l="0" r="0" t="0"/>
          <a:stretch/>
        </p:blipFill>
        <p:spPr>
          <a:xfrm>
            <a:off x="6096001" y="1147762"/>
            <a:ext cx="5551486" cy="48422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1"/>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196" name="Google Shape;196;p11"/>
          <p:cNvSpPr txBox="1"/>
          <p:nvPr/>
        </p:nvSpPr>
        <p:spPr>
          <a:xfrm>
            <a:off x="689114" y="215900"/>
            <a:ext cx="11065564" cy="936625"/>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Sample Output Results for </a:t>
            </a:r>
            <a:r>
              <a:rPr b="1" i="0" lang="en-US" sz="3200" u="none" strike="noStrike">
                <a:solidFill>
                  <a:schemeClr val="dk1"/>
                </a:solidFill>
                <a:latin typeface="Times New Roman"/>
                <a:ea typeface="Times New Roman"/>
                <a:cs typeface="Times New Roman"/>
                <a:sym typeface="Times New Roman"/>
              </a:rPr>
              <a:t>Email Subject Line Generation</a:t>
            </a:r>
            <a:endParaRPr b="1" sz="3200">
              <a:solidFill>
                <a:schemeClr val="dk1"/>
              </a:solidFill>
              <a:latin typeface="Times New Roman"/>
              <a:ea typeface="Times New Roman"/>
              <a:cs typeface="Times New Roman"/>
              <a:sym typeface="Times New Roman"/>
            </a:endParaRPr>
          </a:p>
        </p:txBody>
      </p:sp>
      <p:pic>
        <p:nvPicPr>
          <p:cNvPr id="197" name="Google Shape;197;p11"/>
          <p:cNvPicPr preferRelativeResize="0"/>
          <p:nvPr/>
        </p:nvPicPr>
        <p:blipFill rotWithShape="1">
          <a:blip r:embed="rId4">
            <a:alphaModFix/>
          </a:blip>
          <a:srcRect b="0" l="0" r="0" t="0"/>
          <a:stretch/>
        </p:blipFill>
        <p:spPr>
          <a:xfrm>
            <a:off x="689114" y="1079499"/>
            <a:ext cx="10919790" cy="47912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2"/>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03" name="Google Shape;203;p12"/>
          <p:cNvSpPr txBox="1"/>
          <p:nvPr/>
        </p:nvSpPr>
        <p:spPr>
          <a:xfrm>
            <a:off x="347248" y="299278"/>
            <a:ext cx="11497503" cy="763588"/>
          </a:xfrm>
          <a:prstGeom prst="rect">
            <a:avLst/>
          </a:prstGeom>
          <a:noFill/>
          <a:ln>
            <a:noFill/>
          </a:ln>
        </p:spPr>
        <p:txBody>
          <a:bodyPr anchorCtr="0" anchor="t" bIns="45700" lIns="91425" spcFirstLastPara="1" rIns="91425" wrap="square" tIns="17775">
            <a:noAutofit/>
          </a:bodyPr>
          <a:lstStyle/>
          <a:p>
            <a:pPr indent="0" lvl="0" marL="0" marR="0" rtl="0" algn="l">
              <a:lnSpc>
                <a:spcPct val="90000"/>
              </a:lnSpc>
              <a:spcBef>
                <a:spcPts val="0"/>
              </a:spcBef>
              <a:spcAft>
                <a:spcPts val="0"/>
              </a:spcAft>
              <a:buClr>
                <a:schemeClr val="dk1"/>
              </a:buClr>
              <a:buSzPts val="3200"/>
              <a:buFont typeface="Times New Roman"/>
              <a:buNone/>
            </a:pPr>
            <a:r>
              <a:rPr b="1" i="0" lang="en-US" sz="3200" u="none" strike="noStrike">
                <a:solidFill>
                  <a:schemeClr val="dk1"/>
                </a:solidFill>
                <a:latin typeface="Times New Roman"/>
                <a:ea typeface="Times New Roman"/>
                <a:cs typeface="Times New Roman"/>
                <a:sym typeface="Times New Roman"/>
              </a:rPr>
              <a:t>Question Answering on AIML Queries</a:t>
            </a:r>
            <a:endParaRPr b="1" sz="3200">
              <a:solidFill>
                <a:schemeClr val="dk1"/>
              </a:solidFill>
              <a:latin typeface="Times New Roman"/>
              <a:ea typeface="Times New Roman"/>
              <a:cs typeface="Times New Roman"/>
              <a:sym typeface="Times New Roman"/>
            </a:endParaRPr>
          </a:p>
        </p:txBody>
      </p:sp>
      <p:sp>
        <p:nvSpPr>
          <p:cNvPr id="204" name="Google Shape;204;p12"/>
          <p:cNvSpPr txBox="1"/>
          <p:nvPr/>
        </p:nvSpPr>
        <p:spPr>
          <a:xfrm>
            <a:off x="347248" y="1073347"/>
            <a:ext cx="11330608" cy="586635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a:solidFill>
                  <a:srgbClr val="1F2328"/>
                </a:solidFill>
                <a:latin typeface="Arial"/>
                <a:ea typeface="Arial"/>
                <a:cs typeface="Arial"/>
                <a:sym typeface="Arial"/>
              </a:rPr>
              <a:t>Building on the experience gained from the first task, this task focuses on developing a domain-specific GPT variant model to answer questions related to the AIML course. Pretrained models often perform well on general tasks but may struggle with domain-specific queries. To address this, the model needs to be fine-tuned on a dataset specifically tailored to AIML topics.</a:t>
            </a:r>
            <a:endParaRPr/>
          </a:p>
          <a:p>
            <a:pPr indent="0" lvl="0" marL="0" marR="0" rtl="0" algn="l">
              <a:lnSpc>
                <a:spcPct val="150000"/>
              </a:lnSpc>
              <a:spcBef>
                <a:spcPts val="0"/>
              </a:spcBef>
              <a:spcAft>
                <a:spcPts val="0"/>
              </a:spcAft>
              <a:buNone/>
            </a:pPr>
            <a:r>
              <a:t/>
            </a:r>
            <a:endParaRPr b="0" i="0" sz="1800">
              <a:solidFill>
                <a:srgbClr val="1F2328"/>
              </a:solidFill>
              <a:latin typeface="Arial"/>
              <a:ea typeface="Arial"/>
              <a:cs typeface="Arial"/>
              <a:sym typeface="Arial"/>
            </a:endParaRPr>
          </a:p>
          <a:p>
            <a:pPr indent="0" lvl="0" marL="0" marR="0" rtl="0" algn="l">
              <a:lnSpc>
                <a:spcPct val="150000"/>
              </a:lnSpc>
              <a:spcBef>
                <a:spcPts val="0"/>
              </a:spcBef>
              <a:spcAft>
                <a:spcPts val="0"/>
              </a:spcAft>
              <a:buNone/>
            </a:pPr>
            <a:r>
              <a:rPr b="1" i="0" lang="en-US" sz="1800">
                <a:solidFill>
                  <a:srgbClr val="1F2328"/>
                </a:solidFill>
                <a:latin typeface="Arial"/>
                <a:ea typeface="Arial"/>
                <a:cs typeface="Arial"/>
                <a:sym typeface="Arial"/>
              </a:rPr>
              <a:t>Key Aspects:</a:t>
            </a:r>
            <a:endParaRPr b="0" i="0" sz="1800">
              <a:solidFill>
                <a:srgbClr val="1F2328"/>
              </a:solidFill>
              <a:latin typeface="Arial"/>
              <a:ea typeface="Arial"/>
              <a:cs typeface="Arial"/>
              <a:sym typeface="Arial"/>
            </a:endParaRPr>
          </a:p>
          <a:p>
            <a:pPr indent="-285750" lvl="1" marL="742950" marR="0" rtl="0" algn="l">
              <a:lnSpc>
                <a:spcPct val="150000"/>
              </a:lnSpc>
              <a:spcBef>
                <a:spcPts val="0"/>
              </a:spcBef>
              <a:spcAft>
                <a:spcPts val="0"/>
              </a:spcAft>
              <a:buClr>
                <a:srgbClr val="1F2328"/>
              </a:buClr>
              <a:buSzPts val="1800"/>
              <a:buFont typeface="Noto Sans Symbols"/>
              <a:buChar char="⮚"/>
            </a:pPr>
            <a:r>
              <a:rPr b="1" i="0" lang="en-US" sz="1800" u="none" cap="none" strike="noStrike">
                <a:solidFill>
                  <a:srgbClr val="1F2328"/>
                </a:solidFill>
                <a:latin typeface="Arial"/>
                <a:ea typeface="Arial"/>
                <a:cs typeface="Arial"/>
                <a:sym typeface="Arial"/>
              </a:rPr>
              <a:t>Domain-Specific Modeling:</a:t>
            </a:r>
            <a:r>
              <a:rPr b="0" i="0" lang="en-US" sz="1800" u="none" cap="none" strike="noStrike">
                <a:solidFill>
                  <a:srgbClr val="1F2328"/>
                </a:solidFill>
                <a:latin typeface="Arial"/>
                <a:ea typeface="Arial"/>
                <a:cs typeface="Arial"/>
                <a:sym typeface="Arial"/>
              </a:rPr>
              <a:t> Fine-tune a GPT variant model to improve its ability to handle AIML-related questions.</a:t>
            </a:r>
            <a:endParaRPr/>
          </a:p>
          <a:p>
            <a:pPr indent="-285750" lvl="1" marL="742950" marR="0" rtl="0" algn="l">
              <a:lnSpc>
                <a:spcPct val="150000"/>
              </a:lnSpc>
              <a:spcBef>
                <a:spcPts val="0"/>
              </a:spcBef>
              <a:spcAft>
                <a:spcPts val="0"/>
              </a:spcAft>
              <a:buClr>
                <a:srgbClr val="1F2328"/>
              </a:buClr>
              <a:buSzPts val="1800"/>
              <a:buFont typeface="Noto Sans Symbols"/>
              <a:buChar char="⮚"/>
            </a:pPr>
            <a:r>
              <a:rPr b="1" i="0" lang="en-US" sz="1800" u="none" cap="none" strike="noStrike">
                <a:solidFill>
                  <a:srgbClr val="1F2328"/>
                </a:solidFill>
                <a:latin typeface="Arial"/>
                <a:ea typeface="Arial"/>
                <a:cs typeface="Arial"/>
                <a:sym typeface="Arial"/>
              </a:rPr>
              <a:t>Dataset Creation:</a:t>
            </a:r>
            <a:r>
              <a:rPr b="0" i="0" lang="en-US" sz="1800" u="none" cap="none" strike="noStrike">
                <a:solidFill>
                  <a:srgbClr val="1F2328"/>
                </a:solidFill>
                <a:latin typeface="Arial"/>
                <a:ea typeface="Arial"/>
                <a:cs typeface="Arial"/>
                <a:sym typeface="Arial"/>
              </a:rPr>
              <a:t> Collaborate to build a relevant dataset specifically for AIML questions.</a:t>
            </a:r>
            <a:endParaRPr/>
          </a:p>
          <a:p>
            <a:pPr indent="-285750" lvl="1" marL="742950" marR="0" rtl="0" algn="l">
              <a:lnSpc>
                <a:spcPct val="150000"/>
              </a:lnSpc>
              <a:spcBef>
                <a:spcPts val="0"/>
              </a:spcBef>
              <a:spcAft>
                <a:spcPts val="0"/>
              </a:spcAft>
              <a:buClr>
                <a:srgbClr val="1F2328"/>
              </a:buClr>
              <a:buSzPts val="1800"/>
              <a:buFont typeface="Noto Sans Symbols"/>
              <a:buChar char="⮚"/>
            </a:pPr>
            <a:r>
              <a:rPr b="1" i="0" lang="en-US" sz="1800" u="none" cap="none" strike="noStrike">
                <a:solidFill>
                  <a:srgbClr val="1F2328"/>
                </a:solidFill>
                <a:latin typeface="Arial"/>
                <a:ea typeface="Arial"/>
                <a:cs typeface="Arial"/>
                <a:sym typeface="Arial"/>
              </a:rPr>
              <a:t>Performance Evaluation:</a:t>
            </a:r>
            <a:r>
              <a:rPr b="0" i="0" lang="en-US" sz="1800" u="none" cap="none" strike="noStrike">
                <a:solidFill>
                  <a:srgbClr val="1F2328"/>
                </a:solidFill>
                <a:latin typeface="Arial"/>
                <a:ea typeface="Arial"/>
                <a:cs typeface="Arial"/>
                <a:sym typeface="Arial"/>
              </a:rPr>
              <a:t> Assess the model's effectiveness by testing it on new, unseen AIML queries.</a:t>
            </a:r>
            <a:endParaRPr/>
          </a:p>
          <a:p>
            <a:pPr indent="0" lvl="1" marL="457200" marR="0" rtl="0" algn="l">
              <a:lnSpc>
                <a:spcPct val="150000"/>
              </a:lnSpc>
              <a:spcBef>
                <a:spcPts val="0"/>
              </a:spcBef>
              <a:spcAft>
                <a:spcPts val="0"/>
              </a:spcAft>
              <a:buNone/>
            </a:pPr>
            <a:r>
              <a:t/>
            </a:r>
            <a:endParaRPr b="0" i="0" sz="1800" u="none" cap="none" strike="noStrike">
              <a:solidFill>
                <a:srgbClr val="1F2328"/>
              </a:solidFill>
              <a:latin typeface="Arial"/>
              <a:ea typeface="Arial"/>
              <a:cs typeface="Arial"/>
              <a:sym typeface="Arial"/>
            </a:endParaRPr>
          </a:p>
          <a:p>
            <a:pPr indent="0" lvl="0" marL="0" marR="0" rtl="0" algn="l">
              <a:lnSpc>
                <a:spcPct val="150000"/>
              </a:lnSpc>
              <a:spcBef>
                <a:spcPts val="0"/>
              </a:spcBef>
              <a:spcAft>
                <a:spcPts val="0"/>
              </a:spcAft>
              <a:buNone/>
            </a:pPr>
            <a:r>
              <a:rPr b="0" i="0" lang="en-US" sz="1800">
                <a:solidFill>
                  <a:srgbClr val="1F2328"/>
                </a:solidFill>
                <a:latin typeface="Arial"/>
                <a:ea typeface="Arial"/>
                <a:cs typeface="Arial"/>
                <a:sym typeface="Arial"/>
              </a:rPr>
              <a:t>This task provides an opportunity to refine model finetuning techniques, develop domain-specific datasets, and evaluate the model’s performance in answering specialized questions.</a:t>
            </a:r>
            <a:endParaRPr/>
          </a:p>
          <a:p>
            <a:pPr indent="0" lvl="0" marL="0" marR="0" rtl="0" algn="l">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3"/>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10" name="Google Shape;210;p13"/>
          <p:cNvSpPr txBox="1"/>
          <p:nvPr/>
        </p:nvSpPr>
        <p:spPr>
          <a:xfrm>
            <a:off x="347248" y="299278"/>
            <a:ext cx="11497503" cy="763588"/>
          </a:xfrm>
          <a:prstGeom prst="rect">
            <a:avLst/>
          </a:prstGeom>
          <a:noFill/>
          <a:ln>
            <a:noFill/>
          </a:ln>
        </p:spPr>
        <p:txBody>
          <a:bodyPr anchorCtr="0" anchor="t" bIns="45700" lIns="91425" spcFirstLastPara="1" rIns="91425" wrap="square" tIns="17775">
            <a:noAutofit/>
          </a:bodyPr>
          <a:lstStyle/>
          <a:p>
            <a:pPr indent="0" lvl="0" marL="0" marR="0" rtl="0" algn="l">
              <a:lnSpc>
                <a:spcPct val="90000"/>
              </a:lnSpc>
              <a:spcBef>
                <a:spcPts val="0"/>
              </a:spcBef>
              <a:spcAft>
                <a:spcPts val="0"/>
              </a:spcAft>
              <a:buClr>
                <a:schemeClr val="dk1"/>
              </a:buClr>
              <a:buSzPts val="3200"/>
              <a:buFont typeface="Times New Roman"/>
              <a:buNone/>
            </a:pPr>
            <a:r>
              <a:rPr b="1" i="0" lang="en-US" sz="3200" u="none" strike="noStrike">
                <a:solidFill>
                  <a:schemeClr val="dk1"/>
                </a:solidFill>
                <a:latin typeface="Times New Roman"/>
                <a:ea typeface="Times New Roman"/>
                <a:cs typeface="Times New Roman"/>
                <a:sym typeface="Times New Roman"/>
              </a:rPr>
              <a:t>Question Answering on AIML Queries </a:t>
            </a:r>
            <a:r>
              <a:rPr b="1" lang="en-US" sz="3200">
                <a:solidFill>
                  <a:schemeClr val="dk1"/>
                </a:solidFill>
                <a:latin typeface="Times New Roman"/>
                <a:ea typeface="Times New Roman"/>
                <a:cs typeface="Times New Roman"/>
                <a:sym typeface="Times New Roman"/>
              </a:rPr>
              <a:t>dataset info</a:t>
            </a:r>
            <a:endParaRPr/>
          </a:p>
        </p:txBody>
      </p:sp>
      <p:sp>
        <p:nvSpPr>
          <p:cNvPr id="211" name="Google Shape;211;p13"/>
          <p:cNvSpPr txBox="1"/>
          <p:nvPr/>
        </p:nvSpPr>
        <p:spPr>
          <a:xfrm>
            <a:off x="503583" y="1460827"/>
            <a:ext cx="11497503" cy="5450851"/>
          </a:xfrm>
          <a:prstGeom prst="rect">
            <a:avLst/>
          </a:prstGeom>
          <a:noFill/>
          <a:ln>
            <a:noFill/>
          </a:ln>
        </p:spPr>
        <p:txBody>
          <a:bodyPr anchorCtr="0" anchor="t" bIns="45700" lIns="91425" spcFirstLastPara="1" rIns="91425" wrap="square" tIns="45700">
            <a:spAutoFit/>
          </a:bodyPr>
          <a:lstStyle/>
          <a:p>
            <a:pPr indent="-114300" lvl="0" marL="0" marR="0" rtl="0" algn="l">
              <a:lnSpc>
                <a:spcPct val="150000"/>
              </a:lnSpc>
              <a:spcBef>
                <a:spcPts val="0"/>
              </a:spcBef>
              <a:spcAft>
                <a:spcPts val="0"/>
              </a:spcAft>
              <a:buClr>
                <a:srgbClr val="1F2328"/>
              </a:buClr>
              <a:buSzPts val="1800"/>
              <a:buFont typeface="Arial"/>
              <a:buChar char="•"/>
            </a:pPr>
            <a:r>
              <a:rPr b="1" i="0" lang="en-US" sz="1800">
                <a:solidFill>
                  <a:srgbClr val="1F2328"/>
                </a:solidFill>
                <a:latin typeface="Arial"/>
                <a:ea typeface="Arial"/>
                <a:cs typeface="Arial"/>
                <a:sym typeface="Arial"/>
              </a:rPr>
              <a:t>Dataset:</a:t>
            </a:r>
            <a:r>
              <a:rPr b="0" i="0" lang="en-US" sz="1800">
                <a:solidFill>
                  <a:srgbClr val="1F2328"/>
                </a:solidFill>
                <a:latin typeface="Arial"/>
                <a:ea typeface="Arial"/>
                <a:cs typeface="Arial"/>
                <a:sym typeface="Arial"/>
              </a:rPr>
              <a:t> </a:t>
            </a:r>
            <a:r>
              <a:rPr b="0" i="0" lang="en-US" sz="1800" u="sng">
                <a:solidFill>
                  <a:srgbClr val="1F2328"/>
                </a:solidFill>
                <a:latin typeface="Arial"/>
                <a:ea typeface="Arial"/>
                <a:cs typeface="Arial"/>
                <a:sym typeface="Arial"/>
                <a:hlinkClick r:id="rId4">
                  <a:extLst>
                    <a:ext uri="{A12FA001-AC4F-418D-AE19-62706E023703}">
                      <ahyp:hlinkClr val="tx"/>
                    </a:ext>
                  </a:extLst>
                </a:hlinkClick>
              </a:rPr>
              <a:t>AIML QA Corpus</a:t>
            </a:r>
            <a:endParaRPr b="0" i="0" sz="1800">
              <a:solidFill>
                <a:srgbClr val="1F2328"/>
              </a:solidFill>
              <a:latin typeface="Arial"/>
              <a:ea typeface="Arial"/>
              <a:cs typeface="Arial"/>
              <a:sym typeface="Arial"/>
            </a:endParaRPr>
          </a:p>
          <a:p>
            <a:pPr indent="-114300" lvl="0" marL="0" marR="0" rtl="0" algn="l">
              <a:lnSpc>
                <a:spcPct val="150000"/>
              </a:lnSpc>
              <a:spcBef>
                <a:spcPts val="0"/>
              </a:spcBef>
              <a:spcAft>
                <a:spcPts val="0"/>
              </a:spcAft>
              <a:buClr>
                <a:srgbClr val="1F2328"/>
              </a:buClr>
              <a:buSzPts val="1800"/>
              <a:buFont typeface="Arial"/>
              <a:buChar char="•"/>
            </a:pPr>
            <a:r>
              <a:rPr b="1" i="0" lang="en-US" sz="1800">
                <a:solidFill>
                  <a:srgbClr val="1F2328"/>
                </a:solidFill>
                <a:latin typeface="Arial"/>
                <a:ea typeface="Arial"/>
                <a:cs typeface="Arial"/>
                <a:sym typeface="Arial"/>
              </a:rPr>
              <a:t>Description:</a:t>
            </a:r>
            <a:endParaRPr b="0" i="0" sz="1800">
              <a:solidFill>
                <a:srgbClr val="1F2328"/>
              </a:solidFill>
              <a:latin typeface="Arial"/>
              <a:ea typeface="Arial"/>
              <a:cs typeface="Arial"/>
              <a:sym typeface="Arial"/>
            </a:endParaRPr>
          </a:p>
          <a:p>
            <a:pPr indent="-285750" lvl="1" marL="742950" marR="0" rtl="0" algn="l">
              <a:lnSpc>
                <a:spcPct val="150000"/>
              </a:lnSpc>
              <a:spcBef>
                <a:spcPts val="0"/>
              </a:spcBef>
              <a:spcAft>
                <a:spcPts val="0"/>
              </a:spcAft>
              <a:buClr>
                <a:srgbClr val="1F2328"/>
              </a:buClr>
              <a:buSzPts val="1800"/>
              <a:buFont typeface="Noto Sans Symbols"/>
              <a:buChar char="⮚"/>
            </a:pPr>
            <a:r>
              <a:rPr b="1" i="0" lang="en-US" sz="1800" u="none" cap="none" strike="noStrike">
                <a:solidFill>
                  <a:srgbClr val="1F2328"/>
                </a:solidFill>
                <a:latin typeface="Arial"/>
                <a:ea typeface="Arial"/>
                <a:cs typeface="Arial"/>
                <a:sym typeface="Arial"/>
              </a:rPr>
              <a:t>Creation:</a:t>
            </a:r>
            <a:r>
              <a:rPr b="0" i="0" lang="en-US" sz="1800" u="none" cap="none" strike="noStrike">
                <a:solidFill>
                  <a:srgbClr val="1F2328"/>
                </a:solidFill>
                <a:latin typeface="Arial"/>
                <a:ea typeface="Arial"/>
                <a:cs typeface="Arial"/>
                <a:sym typeface="Arial"/>
              </a:rPr>
              <a:t> This dataset will be curated collaboratively by all teams participating in the AIML course's NLP projects.</a:t>
            </a:r>
            <a:endParaRPr/>
          </a:p>
          <a:p>
            <a:pPr indent="-285750" lvl="1" marL="742950" marR="0" rtl="0" algn="l">
              <a:lnSpc>
                <a:spcPct val="150000"/>
              </a:lnSpc>
              <a:spcBef>
                <a:spcPts val="0"/>
              </a:spcBef>
              <a:spcAft>
                <a:spcPts val="0"/>
              </a:spcAft>
              <a:buClr>
                <a:srgbClr val="1F2328"/>
              </a:buClr>
              <a:buSzPts val="1800"/>
              <a:buFont typeface="Noto Sans Symbols"/>
              <a:buChar char="⮚"/>
            </a:pPr>
            <a:r>
              <a:rPr b="1" i="0" lang="en-US" sz="1800" u="none" cap="none" strike="noStrike">
                <a:solidFill>
                  <a:srgbClr val="1F2328"/>
                </a:solidFill>
                <a:latin typeface="Arial"/>
                <a:ea typeface="Arial"/>
                <a:cs typeface="Arial"/>
                <a:sym typeface="Arial"/>
              </a:rPr>
              <a:t>Content:</a:t>
            </a:r>
            <a:r>
              <a:rPr b="0" i="0" lang="en-US" sz="1800" u="none" cap="none" strike="noStrike">
                <a:solidFill>
                  <a:srgbClr val="1F2328"/>
                </a:solidFill>
                <a:latin typeface="Arial"/>
                <a:ea typeface="Arial"/>
                <a:cs typeface="Arial"/>
                <a:sym typeface="Arial"/>
              </a:rPr>
              <a:t> Each team will contribute by answering a question bank of 250 questions, providing short 1-2 line answers which will be compiled into a CSV file.</a:t>
            </a:r>
            <a:endParaRPr/>
          </a:p>
          <a:p>
            <a:pPr indent="-285750" lvl="1" marL="742950" marR="0" rtl="0" algn="l">
              <a:lnSpc>
                <a:spcPct val="150000"/>
              </a:lnSpc>
              <a:spcBef>
                <a:spcPts val="0"/>
              </a:spcBef>
              <a:spcAft>
                <a:spcPts val="0"/>
              </a:spcAft>
              <a:buClr>
                <a:srgbClr val="1F2328"/>
              </a:buClr>
              <a:buSzPts val="1800"/>
              <a:buFont typeface="Noto Sans Symbols"/>
              <a:buChar char="⮚"/>
            </a:pPr>
            <a:r>
              <a:rPr b="1" i="0" lang="en-US" sz="1800" u="none" cap="none" strike="noStrike">
                <a:solidFill>
                  <a:srgbClr val="1F2328"/>
                </a:solidFill>
                <a:latin typeface="Arial"/>
                <a:ea typeface="Arial"/>
                <a:cs typeface="Arial"/>
                <a:sym typeface="Arial"/>
              </a:rPr>
              <a:t>Source:</a:t>
            </a:r>
            <a:r>
              <a:rPr b="0" i="0" lang="en-US" sz="1800" u="none" cap="none" strike="noStrike">
                <a:solidFill>
                  <a:srgbClr val="1F2328"/>
                </a:solidFill>
                <a:latin typeface="Arial"/>
                <a:ea typeface="Arial"/>
                <a:cs typeface="Arial"/>
                <a:sym typeface="Arial"/>
              </a:rPr>
              <a:t> Questions will be drawn from the AIML course material covered in lectures.</a:t>
            </a:r>
            <a:endParaRPr/>
          </a:p>
          <a:p>
            <a:pPr indent="-285750" lvl="1" marL="742950" marR="0" rtl="0" algn="l">
              <a:lnSpc>
                <a:spcPct val="150000"/>
              </a:lnSpc>
              <a:spcBef>
                <a:spcPts val="0"/>
              </a:spcBef>
              <a:spcAft>
                <a:spcPts val="0"/>
              </a:spcAft>
              <a:buClr>
                <a:srgbClr val="1F2328"/>
              </a:buClr>
              <a:buSzPts val="1800"/>
              <a:buFont typeface="Noto Sans Symbols"/>
              <a:buChar char="⮚"/>
            </a:pPr>
            <a:r>
              <a:rPr b="1" i="0" lang="en-US" sz="1800" u="none" cap="none" strike="noStrike">
                <a:solidFill>
                  <a:srgbClr val="1F2328"/>
                </a:solidFill>
                <a:latin typeface="Arial"/>
                <a:ea typeface="Arial"/>
                <a:cs typeface="Arial"/>
                <a:sym typeface="Arial"/>
              </a:rPr>
              <a:t>Deadline:</a:t>
            </a:r>
            <a:r>
              <a:rPr b="0" i="0" lang="en-US" sz="1800" u="none" cap="none" strike="noStrike">
                <a:solidFill>
                  <a:srgbClr val="1F2328"/>
                </a:solidFill>
                <a:latin typeface="Arial"/>
                <a:ea typeface="Arial"/>
                <a:cs typeface="Arial"/>
                <a:sym typeface="Arial"/>
              </a:rPr>
              <a:t> The dataset needs to be completed within 1 month of the project start date to allow enough time for QA model fine-tuning.</a:t>
            </a:r>
            <a:endParaRPr/>
          </a:p>
          <a:p>
            <a:pPr indent="-285750" lvl="1" marL="742950" marR="0" rtl="0" algn="l">
              <a:lnSpc>
                <a:spcPct val="150000"/>
              </a:lnSpc>
              <a:spcBef>
                <a:spcPts val="0"/>
              </a:spcBef>
              <a:spcAft>
                <a:spcPts val="0"/>
              </a:spcAft>
              <a:buClr>
                <a:srgbClr val="1F2328"/>
              </a:buClr>
              <a:buSzPts val="1800"/>
              <a:buFont typeface="Noto Sans Symbols"/>
              <a:buChar char="⮚"/>
            </a:pPr>
            <a:r>
              <a:rPr b="1" i="0" lang="en-US" sz="1800" u="none" cap="none" strike="noStrike">
                <a:solidFill>
                  <a:srgbClr val="1F2328"/>
                </a:solidFill>
                <a:latin typeface="Arial"/>
                <a:ea typeface="Arial"/>
                <a:cs typeface="Arial"/>
                <a:sym typeface="Arial"/>
              </a:rPr>
              <a:t>Post-Creation:</a:t>
            </a:r>
            <a:r>
              <a:rPr b="0" i="0" lang="en-US" sz="1800" u="none" cap="none" strike="noStrike">
                <a:solidFill>
                  <a:srgbClr val="1F2328"/>
                </a:solidFill>
                <a:latin typeface="Arial"/>
                <a:ea typeface="Arial"/>
                <a:cs typeface="Arial"/>
                <a:sym typeface="Arial"/>
              </a:rPr>
              <a:t> After dataset completion, a common train/dev/test split will be provided for further experimentation with the QA model.</a:t>
            </a:r>
            <a:endParaRPr/>
          </a:p>
          <a:p>
            <a:pPr indent="0" lvl="0" marL="0" marR="0" rtl="0" algn="l">
              <a:lnSpc>
                <a:spcPct val="150000"/>
              </a:lnSpc>
              <a:spcBef>
                <a:spcPts val="0"/>
              </a:spcBef>
              <a:spcAft>
                <a:spcPts val="0"/>
              </a:spcAft>
              <a:buNone/>
            </a:pPr>
            <a:r>
              <a:rPr b="0" i="0" lang="en-US" sz="1800">
                <a:solidFill>
                  <a:srgbClr val="1F2328"/>
                </a:solidFill>
                <a:latin typeface="Arial"/>
                <a:ea typeface="Arial"/>
                <a:cs typeface="Arial"/>
                <a:sym typeface="Arial"/>
              </a:rPr>
              <a:t>These datasets are essential for fine-tuning and evaluating the models for their respective tasks, providing a solid foundation for the project.</a:t>
            </a:r>
            <a:endParaRPr/>
          </a:p>
          <a:p>
            <a:pPr indent="0" lvl="0" marL="0" marR="0" rtl="0" algn="l">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14"/>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17" name="Google Shape;217;p14"/>
          <p:cNvSpPr txBox="1"/>
          <p:nvPr/>
        </p:nvSpPr>
        <p:spPr>
          <a:xfrm>
            <a:off x="267287" y="1589"/>
            <a:ext cx="11564661" cy="636587"/>
          </a:xfrm>
          <a:prstGeom prst="rect">
            <a:avLst/>
          </a:prstGeom>
          <a:noFill/>
          <a:ln>
            <a:noFill/>
          </a:ln>
        </p:spPr>
        <p:txBody>
          <a:bodyPr anchorCtr="0" anchor="b" bIns="0" lIns="0" spcFirstLastPara="1" rIns="0" wrap="square" tIns="17775">
            <a:noAutofit/>
          </a:bodyPr>
          <a:lstStyle/>
          <a:p>
            <a:pPr indent="0" lvl="0" marL="0" marR="0" rtl="0" algn="l">
              <a:lnSpc>
                <a:spcPct val="93000"/>
              </a:lnSpc>
              <a:spcBef>
                <a:spcPts val="0"/>
              </a:spcBef>
              <a:spcAft>
                <a:spcPts val="0"/>
              </a:spcAft>
              <a:buNone/>
            </a:pPr>
            <a:r>
              <a:rPr b="1" lang="en-US" sz="3000">
                <a:solidFill>
                  <a:srgbClr val="050505"/>
                </a:solidFill>
                <a:latin typeface="Times New Roman"/>
                <a:ea typeface="Times New Roman"/>
                <a:cs typeface="Times New Roman"/>
                <a:sym typeface="Times New Roman"/>
              </a:rPr>
              <a:t> LLM Model Fine-Tune for </a:t>
            </a:r>
            <a:r>
              <a:rPr b="1" i="0" lang="en-US" sz="3000" u="none" strike="noStrike">
                <a:solidFill>
                  <a:srgbClr val="050505"/>
                </a:solidFill>
                <a:latin typeface="Times New Roman"/>
                <a:ea typeface="Times New Roman"/>
                <a:cs typeface="Times New Roman"/>
                <a:sym typeface="Times New Roman"/>
              </a:rPr>
              <a:t>Question Answering on AIML Queries</a:t>
            </a:r>
            <a:endParaRPr b="1" sz="3000">
              <a:solidFill>
                <a:srgbClr val="050505"/>
              </a:solidFill>
              <a:latin typeface="Times New Roman"/>
              <a:ea typeface="Times New Roman"/>
              <a:cs typeface="Times New Roman"/>
              <a:sym typeface="Times New Roman"/>
            </a:endParaRPr>
          </a:p>
        </p:txBody>
      </p:sp>
      <p:pic>
        <p:nvPicPr>
          <p:cNvPr id="218" name="Google Shape;218;p14"/>
          <p:cNvPicPr preferRelativeResize="0"/>
          <p:nvPr/>
        </p:nvPicPr>
        <p:blipFill rotWithShape="1">
          <a:blip r:embed="rId4">
            <a:alphaModFix/>
          </a:blip>
          <a:srcRect b="0" l="0" r="0" t="0"/>
          <a:stretch/>
        </p:blipFill>
        <p:spPr>
          <a:xfrm>
            <a:off x="267287" y="1083211"/>
            <a:ext cx="11704320" cy="51366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15"/>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24" name="Google Shape;224;p15"/>
          <p:cNvSpPr txBox="1"/>
          <p:nvPr/>
        </p:nvSpPr>
        <p:spPr>
          <a:xfrm>
            <a:off x="90055" y="196659"/>
            <a:ext cx="11054452" cy="582064"/>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Training Results for </a:t>
            </a:r>
            <a:r>
              <a:rPr b="1" i="0" lang="en-US" sz="3200" u="none" strike="noStrike">
                <a:solidFill>
                  <a:schemeClr val="dk1"/>
                </a:solidFill>
                <a:latin typeface="Times New Roman"/>
                <a:ea typeface="Times New Roman"/>
                <a:cs typeface="Times New Roman"/>
                <a:sym typeface="Times New Roman"/>
              </a:rPr>
              <a:t>Question Answering on AIML Queries</a:t>
            </a:r>
            <a:endParaRPr b="1" sz="3200">
              <a:solidFill>
                <a:schemeClr val="dk1"/>
              </a:solidFill>
              <a:latin typeface="Times New Roman"/>
              <a:ea typeface="Times New Roman"/>
              <a:cs typeface="Times New Roman"/>
              <a:sym typeface="Times New Roman"/>
            </a:endParaRPr>
          </a:p>
        </p:txBody>
      </p:sp>
      <p:pic>
        <p:nvPicPr>
          <p:cNvPr id="225" name="Google Shape;225;p15"/>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26" name="Google Shape;226;p15"/>
          <p:cNvSpPr txBox="1"/>
          <p:nvPr/>
        </p:nvSpPr>
        <p:spPr>
          <a:xfrm>
            <a:off x="429029" y="1086723"/>
            <a:ext cx="638175"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GP2</a:t>
            </a:r>
            <a:endParaRPr/>
          </a:p>
        </p:txBody>
      </p:sp>
      <p:pic>
        <p:nvPicPr>
          <p:cNvPr id="227" name="Google Shape;227;p15"/>
          <p:cNvPicPr preferRelativeResize="0"/>
          <p:nvPr/>
        </p:nvPicPr>
        <p:blipFill rotWithShape="1">
          <a:blip r:embed="rId4">
            <a:alphaModFix/>
          </a:blip>
          <a:srcRect b="0" l="0" r="0" t="0"/>
          <a:stretch/>
        </p:blipFill>
        <p:spPr>
          <a:xfrm>
            <a:off x="3249637" y="1448363"/>
            <a:ext cx="2455219" cy="1238250"/>
          </a:xfrm>
          <a:prstGeom prst="rect">
            <a:avLst/>
          </a:prstGeom>
          <a:noFill/>
          <a:ln>
            <a:noFill/>
          </a:ln>
        </p:spPr>
      </p:pic>
      <p:sp>
        <p:nvSpPr>
          <p:cNvPr id="228" name="Google Shape;228;p15"/>
          <p:cNvSpPr txBox="1"/>
          <p:nvPr/>
        </p:nvSpPr>
        <p:spPr>
          <a:xfrm>
            <a:off x="3199522" y="1067674"/>
            <a:ext cx="1631950" cy="3841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BART Base</a:t>
            </a:r>
            <a:endParaRPr/>
          </a:p>
        </p:txBody>
      </p:sp>
      <p:sp>
        <p:nvSpPr>
          <p:cNvPr id="229" name="Google Shape;229;p15"/>
          <p:cNvSpPr txBox="1"/>
          <p:nvPr/>
        </p:nvSpPr>
        <p:spPr>
          <a:xfrm>
            <a:off x="5958074" y="1152803"/>
            <a:ext cx="1500187"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BART Large-CNN</a:t>
            </a:r>
            <a:endParaRPr/>
          </a:p>
        </p:txBody>
      </p:sp>
      <p:sp>
        <p:nvSpPr>
          <p:cNvPr id="230" name="Google Shape;230;p15"/>
          <p:cNvSpPr txBox="1"/>
          <p:nvPr/>
        </p:nvSpPr>
        <p:spPr>
          <a:xfrm>
            <a:off x="180975" y="3356254"/>
            <a:ext cx="1530350"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T5 Base		</a:t>
            </a:r>
            <a:endParaRPr/>
          </a:p>
        </p:txBody>
      </p:sp>
      <p:sp>
        <p:nvSpPr>
          <p:cNvPr id="231" name="Google Shape;231;p15"/>
          <p:cNvSpPr txBox="1"/>
          <p:nvPr/>
        </p:nvSpPr>
        <p:spPr>
          <a:xfrm>
            <a:off x="2593975" y="3430867"/>
            <a:ext cx="1981200"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i="0" lang="en-US" sz="1800">
                <a:solidFill>
                  <a:srgbClr val="1F2328"/>
                </a:solidFill>
                <a:latin typeface="Arial"/>
                <a:ea typeface="Arial"/>
                <a:cs typeface="Arial"/>
                <a:sym typeface="Arial"/>
              </a:rPr>
              <a:t>flan-t5-base</a:t>
            </a:r>
            <a:endParaRPr/>
          </a:p>
        </p:txBody>
      </p:sp>
      <p:pic>
        <p:nvPicPr>
          <p:cNvPr id="232" name="Google Shape;232;p15"/>
          <p:cNvPicPr preferRelativeResize="0"/>
          <p:nvPr/>
        </p:nvPicPr>
        <p:blipFill rotWithShape="1">
          <a:blip r:embed="rId5">
            <a:alphaModFix/>
          </a:blip>
          <a:srcRect b="0" l="0" r="0" t="0"/>
          <a:stretch/>
        </p:blipFill>
        <p:spPr>
          <a:xfrm>
            <a:off x="5975629" y="1484736"/>
            <a:ext cx="2676002" cy="1321324"/>
          </a:xfrm>
          <a:prstGeom prst="rect">
            <a:avLst/>
          </a:prstGeom>
          <a:noFill/>
          <a:ln>
            <a:noFill/>
          </a:ln>
        </p:spPr>
      </p:pic>
      <p:sp>
        <p:nvSpPr>
          <p:cNvPr id="233" name="Google Shape;233;p15"/>
          <p:cNvSpPr txBox="1"/>
          <p:nvPr/>
        </p:nvSpPr>
        <p:spPr>
          <a:xfrm>
            <a:off x="4946779" y="3429000"/>
            <a:ext cx="1981200"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distilgpt2</a:t>
            </a:r>
            <a:endParaRPr/>
          </a:p>
        </p:txBody>
      </p:sp>
      <p:sp>
        <p:nvSpPr>
          <p:cNvPr id="234" name="Google Shape;234;p15"/>
          <p:cNvSpPr txBox="1"/>
          <p:nvPr/>
        </p:nvSpPr>
        <p:spPr>
          <a:xfrm>
            <a:off x="8904849" y="1211165"/>
            <a:ext cx="3599812" cy="468313"/>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GPT2-Medium</a:t>
            </a:r>
            <a:endParaRPr/>
          </a:p>
        </p:txBody>
      </p:sp>
      <p:pic>
        <p:nvPicPr>
          <p:cNvPr id="235" name="Google Shape;235;p15"/>
          <p:cNvPicPr preferRelativeResize="0"/>
          <p:nvPr/>
        </p:nvPicPr>
        <p:blipFill rotWithShape="1">
          <a:blip r:embed="rId6">
            <a:alphaModFix/>
          </a:blip>
          <a:srcRect b="0" l="0" r="0" t="0"/>
          <a:stretch/>
        </p:blipFill>
        <p:spPr>
          <a:xfrm>
            <a:off x="429029" y="1406825"/>
            <a:ext cx="2499720" cy="1321325"/>
          </a:xfrm>
          <a:prstGeom prst="rect">
            <a:avLst/>
          </a:prstGeom>
          <a:noFill/>
          <a:ln>
            <a:noFill/>
          </a:ln>
        </p:spPr>
      </p:pic>
      <p:pic>
        <p:nvPicPr>
          <p:cNvPr id="236" name="Google Shape;236;p15"/>
          <p:cNvPicPr preferRelativeResize="0"/>
          <p:nvPr/>
        </p:nvPicPr>
        <p:blipFill rotWithShape="1">
          <a:blip r:embed="rId7">
            <a:alphaModFix/>
          </a:blip>
          <a:srcRect b="0" l="0" r="0" t="0"/>
          <a:stretch/>
        </p:blipFill>
        <p:spPr>
          <a:xfrm>
            <a:off x="4946779" y="3859491"/>
            <a:ext cx="2298441" cy="1787343"/>
          </a:xfrm>
          <a:prstGeom prst="rect">
            <a:avLst/>
          </a:prstGeom>
          <a:noFill/>
          <a:ln>
            <a:noFill/>
          </a:ln>
        </p:spPr>
      </p:pic>
      <p:pic>
        <p:nvPicPr>
          <p:cNvPr id="237" name="Google Shape;237;p15"/>
          <p:cNvPicPr preferRelativeResize="0"/>
          <p:nvPr/>
        </p:nvPicPr>
        <p:blipFill rotWithShape="1">
          <a:blip r:embed="rId8">
            <a:alphaModFix/>
          </a:blip>
          <a:srcRect b="0" l="0" r="0" t="0"/>
          <a:stretch/>
        </p:blipFill>
        <p:spPr>
          <a:xfrm>
            <a:off x="8904849" y="1549139"/>
            <a:ext cx="2948219" cy="1238250"/>
          </a:xfrm>
          <a:prstGeom prst="rect">
            <a:avLst/>
          </a:prstGeom>
          <a:noFill/>
          <a:ln>
            <a:noFill/>
          </a:ln>
        </p:spPr>
      </p:pic>
      <p:pic>
        <p:nvPicPr>
          <p:cNvPr id="238" name="Google Shape;238;p15"/>
          <p:cNvPicPr preferRelativeResize="0"/>
          <p:nvPr/>
        </p:nvPicPr>
        <p:blipFill rotWithShape="1">
          <a:blip r:embed="rId9">
            <a:alphaModFix/>
          </a:blip>
          <a:srcRect b="0" l="0" r="0" t="0"/>
          <a:stretch/>
        </p:blipFill>
        <p:spPr>
          <a:xfrm>
            <a:off x="215696" y="3826857"/>
            <a:ext cx="2247547" cy="1765119"/>
          </a:xfrm>
          <a:prstGeom prst="rect">
            <a:avLst/>
          </a:prstGeom>
          <a:noFill/>
          <a:ln>
            <a:noFill/>
          </a:ln>
        </p:spPr>
      </p:pic>
      <p:pic>
        <p:nvPicPr>
          <p:cNvPr id="239" name="Google Shape;239;p15"/>
          <p:cNvPicPr preferRelativeResize="0"/>
          <p:nvPr/>
        </p:nvPicPr>
        <p:blipFill rotWithShape="1">
          <a:blip r:embed="rId10">
            <a:alphaModFix/>
          </a:blip>
          <a:srcRect b="0" l="0" r="0" t="0"/>
          <a:stretch/>
        </p:blipFill>
        <p:spPr>
          <a:xfrm>
            <a:off x="2627717" y="3881715"/>
            <a:ext cx="2035285" cy="1765119"/>
          </a:xfrm>
          <a:prstGeom prst="rect">
            <a:avLst/>
          </a:prstGeom>
          <a:noFill/>
          <a:ln>
            <a:noFill/>
          </a:ln>
        </p:spPr>
      </p:pic>
      <p:sp>
        <p:nvSpPr>
          <p:cNvPr id="240" name="Google Shape;240;p15"/>
          <p:cNvSpPr txBox="1"/>
          <p:nvPr/>
        </p:nvSpPr>
        <p:spPr>
          <a:xfrm>
            <a:off x="7458261" y="3408643"/>
            <a:ext cx="1981200"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i="0" lang="en-US" sz="1800">
                <a:solidFill>
                  <a:srgbClr val="1F2328"/>
                </a:solidFill>
                <a:latin typeface="Arial"/>
                <a:ea typeface="Arial"/>
                <a:cs typeface="Arial"/>
                <a:sym typeface="Arial"/>
              </a:rPr>
              <a:t>flan-t5-small </a:t>
            </a:r>
            <a:endParaRPr/>
          </a:p>
          <a:p>
            <a:pPr indent="0" lvl="0" marL="0" marR="0" rtl="0" algn="l">
              <a:lnSpc>
                <a:spcPct val="93000"/>
              </a:lnSpc>
              <a:spcBef>
                <a:spcPts val="1088"/>
              </a:spcBef>
              <a:spcAft>
                <a:spcPts val="0"/>
              </a:spcAft>
              <a:buNone/>
            </a:pPr>
            <a:r>
              <a:t/>
            </a:r>
            <a:endParaRPr b="1" i="0" sz="1800">
              <a:solidFill>
                <a:srgbClr val="1F2328"/>
              </a:solidFill>
              <a:latin typeface="Arial"/>
              <a:ea typeface="Arial"/>
              <a:cs typeface="Arial"/>
              <a:sym typeface="Arial"/>
            </a:endParaRPr>
          </a:p>
        </p:txBody>
      </p:sp>
      <p:pic>
        <p:nvPicPr>
          <p:cNvPr id="241" name="Google Shape;241;p15"/>
          <p:cNvPicPr preferRelativeResize="0"/>
          <p:nvPr/>
        </p:nvPicPr>
        <p:blipFill rotWithShape="1">
          <a:blip r:embed="rId11">
            <a:alphaModFix/>
          </a:blip>
          <a:srcRect b="0" l="0" r="0" t="0"/>
          <a:stretch/>
        </p:blipFill>
        <p:spPr>
          <a:xfrm>
            <a:off x="7419043" y="3848196"/>
            <a:ext cx="2020417" cy="1798638"/>
          </a:xfrm>
          <a:prstGeom prst="rect">
            <a:avLst/>
          </a:prstGeom>
          <a:noFill/>
          <a:ln>
            <a:noFill/>
          </a:ln>
        </p:spPr>
      </p:pic>
      <p:sp>
        <p:nvSpPr>
          <p:cNvPr id="242" name="Google Shape;242;p15"/>
          <p:cNvSpPr txBox="1"/>
          <p:nvPr/>
        </p:nvSpPr>
        <p:spPr>
          <a:xfrm>
            <a:off x="9734975" y="3393931"/>
            <a:ext cx="1981200"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i="0" lang="en-US" sz="1800">
                <a:solidFill>
                  <a:srgbClr val="1F2328"/>
                </a:solidFill>
                <a:latin typeface="Arial"/>
                <a:ea typeface="Arial"/>
                <a:cs typeface="Arial"/>
                <a:sym typeface="Arial"/>
              </a:rPr>
              <a:t>roberta-base</a:t>
            </a:r>
            <a:endParaRPr/>
          </a:p>
        </p:txBody>
      </p:sp>
      <p:pic>
        <p:nvPicPr>
          <p:cNvPr id="243" name="Google Shape;243;p15"/>
          <p:cNvPicPr preferRelativeResize="0"/>
          <p:nvPr/>
        </p:nvPicPr>
        <p:blipFill rotWithShape="1">
          <a:blip r:embed="rId12">
            <a:alphaModFix/>
          </a:blip>
          <a:srcRect b="0" l="0" r="0" t="0"/>
          <a:stretch/>
        </p:blipFill>
        <p:spPr>
          <a:xfrm>
            <a:off x="9723237" y="3941027"/>
            <a:ext cx="2298441" cy="17058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6"/>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49" name="Google Shape;249;p16"/>
          <p:cNvSpPr txBox="1"/>
          <p:nvPr/>
        </p:nvSpPr>
        <p:spPr>
          <a:xfrm>
            <a:off x="544513" y="215901"/>
            <a:ext cx="11316183" cy="749300"/>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ROUGE Scores for </a:t>
            </a:r>
            <a:r>
              <a:rPr b="1" i="0" lang="en-US" sz="3200" u="none" strike="noStrike">
                <a:solidFill>
                  <a:schemeClr val="dk1"/>
                </a:solidFill>
                <a:latin typeface="Times New Roman"/>
                <a:ea typeface="Times New Roman"/>
                <a:cs typeface="Times New Roman"/>
                <a:sym typeface="Times New Roman"/>
              </a:rPr>
              <a:t>Question Answering on AIML Queries</a:t>
            </a:r>
            <a:endParaRPr b="1" sz="3200">
              <a:solidFill>
                <a:schemeClr val="dk1"/>
              </a:solidFill>
              <a:latin typeface="Times New Roman"/>
              <a:ea typeface="Times New Roman"/>
              <a:cs typeface="Times New Roman"/>
              <a:sym typeface="Times New Roman"/>
            </a:endParaRPr>
          </a:p>
        </p:txBody>
      </p:sp>
      <p:pic>
        <p:nvPicPr>
          <p:cNvPr id="250" name="Google Shape;250;p16"/>
          <p:cNvPicPr preferRelativeResize="0"/>
          <p:nvPr/>
        </p:nvPicPr>
        <p:blipFill rotWithShape="1">
          <a:blip r:embed="rId4">
            <a:alphaModFix/>
          </a:blip>
          <a:srcRect b="0" l="0" r="0" t="0"/>
          <a:stretch/>
        </p:blipFill>
        <p:spPr>
          <a:xfrm>
            <a:off x="649357" y="1192696"/>
            <a:ext cx="4890052" cy="4611756"/>
          </a:xfrm>
          <a:prstGeom prst="rect">
            <a:avLst/>
          </a:prstGeom>
          <a:noFill/>
          <a:ln>
            <a:noFill/>
          </a:ln>
        </p:spPr>
      </p:pic>
      <p:pic>
        <p:nvPicPr>
          <p:cNvPr id="251" name="Google Shape;251;p16"/>
          <p:cNvPicPr preferRelativeResize="0"/>
          <p:nvPr/>
        </p:nvPicPr>
        <p:blipFill rotWithShape="1">
          <a:blip r:embed="rId5">
            <a:alphaModFix/>
          </a:blip>
          <a:srcRect b="0" l="0" r="0" t="0"/>
          <a:stretch/>
        </p:blipFill>
        <p:spPr>
          <a:xfrm>
            <a:off x="5707410" y="1123122"/>
            <a:ext cx="5941252" cy="46117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17"/>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57" name="Google Shape;257;p17"/>
          <p:cNvSpPr txBox="1"/>
          <p:nvPr/>
        </p:nvSpPr>
        <p:spPr>
          <a:xfrm>
            <a:off x="153685" y="200126"/>
            <a:ext cx="1157448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Sample Output Results </a:t>
            </a:r>
            <a:r>
              <a:rPr b="1" i="0" lang="en-US" sz="3200">
                <a:solidFill>
                  <a:srgbClr val="1F2328"/>
                </a:solidFill>
                <a:latin typeface="Times New Roman"/>
                <a:ea typeface="Times New Roman"/>
                <a:cs typeface="Times New Roman"/>
                <a:sym typeface="Times New Roman"/>
              </a:rPr>
              <a:t>Question Answering on AIML Queries:</a:t>
            </a:r>
            <a:endParaRPr/>
          </a:p>
          <a:p>
            <a:pPr indent="0" lvl="0" marL="0" marR="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pic>
        <p:nvPicPr>
          <p:cNvPr id="258" name="Google Shape;258;p17"/>
          <p:cNvPicPr preferRelativeResize="0"/>
          <p:nvPr/>
        </p:nvPicPr>
        <p:blipFill rotWithShape="1">
          <a:blip r:embed="rId4">
            <a:alphaModFix/>
          </a:blip>
          <a:srcRect b="0" l="0" r="0" t="0"/>
          <a:stretch/>
        </p:blipFill>
        <p:spPr>
          <a:xfrm>
            <a:off x="463826" y="1109662"/>
            <a:ext cx="11410121" cy="49990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18"/>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64" name="Google Shape;264;p18"/>
          <p:cNvSpPr txBox="1"/>
          <p:nvPr/>
        </p:nvSpPr>
        <p:spPr>
          <a:xfrm>
            <a:off x="781878" y="215900"/>
            <a:ext cx="10416209" cy="561975"/>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LLM Model Info</a:t>
            </a:r>
            <a:endParaRPr/>
          </a:p>
        </p:txBody>
      </p:sp>
      <p:pic>
        <p:nvPicPr>
          <p:cNvPr id="265" name="Google Shape;265;p18"/>
          <p:cNvPicPr preferRelativeResize="0"/>
          <p:nvPr/>
        </p:nvPicPr>
        <p:blipFill rotWithShape="1">
          <a:blip r:embed="rId4">
            <a:alphaModFix/>
          </a:blip>
          <a:srcRect b="0" l="0" r="0" t="0"/>
          <a:stretch/>
        </p:blipFill>
        <p:spPr>
          <a:xfrm>
            <a:off x="781878" y="896109"/>
            <a:ext cx="10853530" cy="52125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19"/>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pic>
        <p:nvPicPr>
          <p:cNvPr id="271" name="Google Shape;271;p19"/>
          <p:cNvPicPr preferRelativeResize="0"/>
          <p:nvPr/>
        </p:nvPicPr>
        <p:blipFill>
          <a:blip r:embed="rId4">
            <a:alphaModFix/>
          </a:blip>
          <a:stretch>
            <a:fillRect/>
          </a:stretch>
        </p:blipFill>
        <p:spPr>
          <a:xfrm>
            <a:off x="152400" y="152400"/>
            <a:ext cx="11920550" cy="5803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b="0" l="0" r="0" t="0"/>
          <a:stretch/>
        </p:blipFill>
        <p:spPr>
          <a:xfrm>
            <a:off x="0" y="1245704"/>
            <a:ext cx="5736283" cy="5612296"/>
          </a:xfrm>
          <a:prstGeom prst="rect">
            <a:avLst/>
          </a:prstGeom>
          <a:noFill/>
          <a:ln>
            <a:noFill/>
          </a:ln>
        </p:spPr>
      </p:pic>
      <p:pic>
        <p:nvPicPr>
          <p:cNvPr id="98" name="Google Shape;98;p2"/>
          <p:cNvPicPr preferRelativeResize="0"/>
          <p:nvPr/>
        </p:nvPicPr>
        <p:blipFill rotWithShape="1">
          <a:blip r:embed="rId4">
            <a:alphaModFix/>
          </a:blip>
          <a:srcRect b="0" l="0" r="0" t="0"/>
          <a:stretch/>
        </p:blipFill>
        <p:spPr>
          <a:xfrm>
            <a:off x="8294688" y="6108700"/>
            <a:ext cx="3897312" cy="749300"/>
          </a:xfrm>
          <a:prstGeom prst="rect">
            <a:avLst/>
          </a:prstGeom>
          <a:noFill/>
          <a:ln>
            <a:noFill/>
          </a:ln>
        </p:spPr>
      </p:pic>
      <p:sp>
        <p:nvSpPr>
          <p:cNvPr id="99" name="Google Shape;99;p2"/>
          <p:cNvSpPr txBox="1"/>
          <p:nvPr/>
        </p:nvSpPr>
        <p:spPr>
          <a:xfrm>
            <a:off x="86138" y="318053"/>
            <a:ext cx="12019724" cy="980661"/>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4800"/>
              <a:buFont typeface="Times New Roman"/>
              <a:buNone/>
            </a:pPr>
            <a:r>
              <a:rPr b="1" i="0" lang="en-US" sz="4800" u="none" cap="none" strike="noStrike">
                <a:solidFill>
                  <a:schemeClr val="dk1"/>
                </a:solidFill>
                <a:latin typeface="Times New Roman"/>
                <a:ea typeface="Times New Roman"/>
                <a:cs typeface="Times New Roman"/>
                <a:sym typeface="Times New Roman"/>
              </a:rPr>
              <a:t>Objective:</a:t>
            </a:r>
            <a:endParaRPr/>
          </a:p>
        </p:txBody>
      </p:sp>
      <p:sp>
        <p:nvSpPr>
          <p:cNvPr id="100" name="Google Shape;100;p2"/>
          <p:cNvSpPr txBox="1"/>
          <p:nvPr/>
        </p:nvSpPr>
        <p:spPr>
          <a:xfrm>
            <a:off x="6096000" y="1351724"/>
            <a:ext cx="6004410" cy="26776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Fine-tune a GPT variant model to generate succinct email subjects from email bodies.</a:t>
            </a:r>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Develop a QA system to generate answers to AIML-related questions.</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0"/>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pic>
        <p:nvPicPr>
          <p:cNvPr id="277" name="Google Shape;277;p20"/>
          <p:cNvPicPr preferRelativeResize="0"/>
          <p:nvPr/>
        </p:nvPicPr>
        <p:blipFill rotWithShape="1">
          <a:blip r:embed="rId4">
            <a:alphaModFix/>
          </a:blip>
          <a:srcRect b="0" l="0" r="0" t="0"/>
          <a:stretch/>
        </p:blipFill>
        <p:spPr>
          <a:xfrm>
            <a:off x="0" y="0"/>
            <a:ext cx="12192000" cy="5964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1"/>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83" name="Google Shape;283;p21"/>
          <p:cNvSpPr txBox="1"/>
          <p:nvPr/>
        </p:nvSpPr>
        <p:spPr>
          <a:xfrm>
            <a:off x="591725" y="344557"/>
            <a:ext cx="8099425" cy="936625"/>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In .. Huggingface Spaces</a:t>
            </a:r>
            <a:endParaRPr/>
          </a:p>
        </p:txBody>
      </p:sp>
      <p:sp>
        <p:nvSpPr>
          <p:cNvPr id="284" name="Google Shape;284;p21"/>
          <p:cNvSpPr txBox="1"/>
          <p:nvPr/>
        </p:nvSpPr>
        <p:spPr>
          <a:xfrm>
            <a:off x="591725" y="1008935"/>
            <a:ext cx="1135130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a:solidFill>
                  <a:srgbClr val="1F2328"/>
                </a:solidFill>
                <a:latin typeface="Arial"/>
                <a:ea typeface="Arial"/>
                <a:cs typeface="Arial"/>
                <a:sym typeface="Arial"/>
              </a:rPr>
              <a:t>The deployment of the project Email Subject Line Generation model and Question Answering on AIML Queries model using Hugging Face and Gradio can be found in the following directory:</a:t>
            </a:r>
            <a:endParaRPr/>
          </a:p>
          <a:p>
            <a:pPr indent="0" lvl="0" marL="0" marR="0" rtl="0" algn="l">
              <a:spcBef>
                <a:spcPts val="0"/>
              </a:spcBef>
              <a:spcAft>
                <a:spcPts val="0"/>
              </a:spcAft>
              <a:buNone/>
            </a:pPr>
            <a:r>
              <a:rPr b="0" i="0" lang="en-US" sz="1400" u="sng">
                <a:solidFill>
                  <a:srgbClr val="1F2328"/>
                </a:solidFill>
                <a:latin typeface="Arial"/>
                <a:ea typeface="Arial"/>
                <a:cs typeface="Arial"/>
                <a:sym typeface="Arial"/>
                <a:hlinkClick r:id="rId4">
                  <a:extLst>
                    <a:ext uri="{A12FA001-AC4F-418D-AE19-62706E023703}">
                      <ahyp:hlinkClr val="tx"/>
                    </a:ext>
                  </a:extLst>
                </a:hlinkClick>
              </a:rPr>
              <a:t>Hugging Face Gradio project Deployment</a:t>
            </a:r>
            <a:endParaRPr b="0" i="0" sz="1400">
              <a:solidFill>
                <a:srgbClr val="1F2328"/>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85" name="Google Shape;285;p21"/>
          <p:cNvPicPr preferRelativeResize="0"/>
          <p:nvPr/>
        </p:nvPicPr>
        <p:blipFill rotWithShape="1">
          <a:blip r:embed="rId5">
            <a:alphaModFix/>
          </a:blip>
          <a:srcRect b="0" l="0" r="0" t="0"/>
          <a:stretch/>
        </p:blipFill>
        <p:spPr>
          <a:xfrm>
            <a:off x="463826" y="1945560"/>
            <a:ext cx="11479200" cy="39035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2"/>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91" name="Google Shape;291;p22"/>
          <p:cNvSpPr txBox="1"/>
          <p:nvPr/>
        </p:nvSpPr>
        <p:spPr>
          <a:xfrm>
            <a:off x="591725" y="344557"/>
            <a:ext cx="8099425" cy="936625"/>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In .. Huggingface Spaces</a:t>
            </a:r>
            <a:endParaRPr/>
          </a:p>
        </p:txBody>
      </p:sp>
      <p:pic>
        <p:nvPicPr>
          <p:cNvPr id="292" name="Google Shape;292;p22"/>
          <p:cNvPicPr preferRelativeResize="0"/>
          <p:nvPr/>
        </p:nvPicPr>
        <p:blipFill rotWithShape="1">
          <a:blip r:embed="rId4">
            <a:alphaModFix/>
          </a:blip>
          <a:srcRect b="0" l="0" r="0" t="0"/>
          <a:stretch/>
        </p:blipFill>
        <p:spPr>
          <a:xfrm>
            <a:off x="768626" y="1281182"/>
            <a:ext cx="10933044" cy="4672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3"/>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298" name="Google Shape;298;p23"/>
          <p:cNvSpPr txBox="1"/>
          <p:nvPr/>
        </p:nvSpPr>
        <p:spPr>
          <a:xfrm>
            <a:off x="591725" y="344557"/>
            <a:ext cx="8099425" cy="936625"/>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rgbClr val="1F2328"/>
              </a:buClr>
              <a:buSzPts val="3200"/>
              <a:buFont typeface="Times New Roman"/>
              <a:buNone/>
            </a:pPr>
            <a:r>
              <a:rPr b="1" i="0" lang="en-US" sz="3200">
                <a:solidFill>
                  <a:srgbClr val="1F2328"/>
                </a:solidFill>
                <a:latin typeface="Times New Roman"/>
                <a:ea typeface="Times New Roman"/>
                <a:cs typeface="Times New Roman"/>
                <a:sym typeface="Times New Roman"/>
              </a:rPr>
              <a:t>GUI for AI-based Generative QA System</a:t>
            </a:r>
            <a:endParaRPr/>
          </a:p>
        </p:txBody>
      </p:sp>
      <p:pic>
        <p:nvPicPr>
          <p:cNvPr id="299" name="Google Shape;299;p23"/>
          <p:cNvPicPr preferRelativeResize="0"/>
          <p:nvPr/>
        </p:nvPicPr>
        <p:blipFill rotWithShape="1">
          <a:blip r:embed="rId4">
            <a:alphaModFix/>
          </a:blip>
          <a:srcRect b="0" l="0" r="0" t="0"/>
          <a:stretch/>
        </p:blipFill>
        <p:spPr>
          <a:xfrm>
            <a:off x="591725" y="1113183"/>
            <a:ext cx="11215962" cy="48351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24"/>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305" name="Google Shape;305;p24"/>
          <p:cNvSpPr txBox="1"/>
          <p:nvPr/>
        </p:nvSpPr>
        <p:spPr>
          <a:xfrm>
            <a:off x="591725" y="344557"/>
            <a:ext cx="8099425" cy="936625"/>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rgbClr val="1F2328"/>
              </a:buClr>
              <a:buSzPts val="3200"/>
              <a:buFont typeface="Times New Roman"/>
              <a:buNone/>
            </a:pPr>
            <a:r>
              <a:rPr b="1" i="0" lang="en-US" sz="3200">
                <a:solidFill>
                  <a:srgbClr val="1F2328"/>
                </a:solidFill>
                <a:latin typeface="Times New Roman"/>
                <a:ea typeface="Times New Roman"/>
                <a:cs typeface="Times New Roman"/>
                <a:sym typeface="Times New Roman"/>
              </a:rPr>
              <a:t>GUI for AI-based Generative QA System</a:t>
            </a:r>
            <a:endParaRPr/>
          </a:p>
        </p:txBody>
      </p:sp>
      <p:pic>
        <p:nvPicPr>
          <p:cNvPr id="306" name="Google Shape;306;p24"/>
          <p:cNvPicPr preferRelativeResize="0"/>
          <p:nvPr/>
        </p:nvPicPr>
        <p:blipFill rotWithShape="1">
          <a:blip r:embed="rId4">
            <a:alphaModFix/>
          </a:blip>
          <a:srcRect b="0" l="0" r="0" t="0"/>
          <a:stretch/>
        </p:blipFill>
        <p:spPr>
          <a:xfrm>
            <a:off x="728869" y="933450"/>
            <a:ext cx="10871405" cy="4991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25"/>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312" name="Google Shape;312;p25"/>
          <p:cNvSpPr txBox="1"/>
          <p:nvPr/>
        </p:nvSpPr>
        <p:spPr>
          <a:xfrm>
            <a:off x="439806" y="331304"/>
            <a:ext cx="8099425" cy="814388"/>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LLM Model Fine-tuning Challenges</a:t>
            </a:r>
            <a:endParaRPr/>
          </a:p>
        </p:txBody>
      </p:sp>
      <p:sp>
        <p:nvSpPr>
          <p:cNvPr id="313" name="Google Shape;313;p25"/>
          <p:cNvSpPr txBox="1"/>
          <p:nvPr/>
        </p:nvSpPr>
        <p:spPr>
          <a:xfrm>
            <a:off x="636104" y="1258956"/>
            <a:ext cx="10201382" cy="378885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dk1"/>
                </a:solidFill>
                <a:latin typeface="Arial"/>
                <a:ea typeface="Arial"/>
                <a:cs typeface="Arial"/>
                <a:sym typeface="Arial"/>
              </a:rPr>
              <a:t>Tokenization Issues:</a:t>
            </a:r>
            <a:endParaRPr/>
          </a:p>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         Identify and using correct tokenizer based on selected LLM model</a:t>
            </a:r>
            <a:endParaRPr/>
          </a:p>
          <a:p>
            <a:pPr indent="0" lvl="0" marL="0" marR="0" rtl="0" algn="l">
              <a:lnSpc>
                <a:spcPct val="150000"/>
              </a:lnSpc>
              <a:spcBef>
                <a:spcPts val="0"/>
              </a:spcBef>
              <a:spcAft>
                <a:spcPts val="0"/>
              </a:spcAft>
              <a:buNone/>
            </a:pPr>
            <a:r>
              <a:rPr b="1" lang="en-US" sz="1800">
                <a:solidFill>
                  <a:schemeClr val="dk1"/>
                </a:solidFill>
                <a:latin typeface="Arial"/>
                <a:ea typeface="Arial"/>
                <a:cs typeface="Arial"/>
                <a:sym typeface="Arial"/>
              </a:rPr>
              <a:t>LLM Model Loading and Fine-Tuning:</a:t>
            </a:r>
            <a:endParaRPr/>
          </a:p>
          <a:p>
            <a:pPr indent="0" lvl="1" marL="457200" marR="0" rtl="0" algn="l">
              <a:lnSpc>
                <a:spcPct val="150000"/>
              </a:lnSpc>
              <a:spcBef>
                <a:spcPts val="0"/>
              </a:spcBef>
              <a:spcAft>
                <a:spcPts val="0"/>
              </a:spcAft>
              <a:buNone/>
            </a:pPr>
            <a:r>
              <a:rPr b="0" i="0" lang="en-US" sz="1800" u="none" cap="none" strike="noStrike">
                <a:solidFill>
                  <a:schemeClr val="dk1"/>
                </a:solidFill>
                <a:latin typeface="Arial"/>
                <a:ea typeface="Arial"/>
                <a:cs typeface="Arial"/>
                <a:sym typeface="Arial"/>
              </a:rPr>
              <a:t> 1. While Fine-tune LLM models require significant computational power (e.g., high-end GPUs). </a:t>
            </a:r>
            <a:endParaRPr/>
          </a:p>
          <a:p>
            <a:pPr indent="0" lvl="1" marL="457200" marR="0" rtl="0" algn="l">
              <a:lnSpc>
                <a:spcPct val="150000"/>
              </a:lnSpc>
              <a:spcBef>
                <a:spcPts val="0"/>
              </a:spcBef>
              <a:spcAft>
                <a:spcPts val="0"/>
              </a:spcAft>
              <a:buNone/>
            </a:pPr>
            <a:r>
              <a:rPr b="0" i="0" lang="en-US" sz="1800" u="none" cap="none" strike="noStrike">
                <a:solidFill>
                  <a:schemeClr val="dk1"/>
                </a:solidFill>
                <a:latin typeface="Arial"/>
                <a:ea typeface="Arial"/>
                <a:cs typeface="Arial"/>
                <a:sym typeface="Arial"/>
              </a:rPr>
              <a:t> 2. Unable Fine-tune large models due to lack of GPU’s, it can be cost-prohibitive and time-consuming.</a:t>
            </a:r>
            <a:endParaRPr/>
          </a:p>
          <a:p>
            <a:pPr indent="0" lvl="1" marL="457200" marR="0" rtl="0" algn="l">
              <a:lnSpc>
                <a:spcPct val="150000"/>
              </a:lnSpc>
              <a:spcBef>
                <a:spcPts val="0"/>
              </a:spcBef>
              <a:spcAft>
                <a:spcPts val="0"/>
              </a:spcAft>
              <a:buNone/>
            </a:pPr>
            <a:r>
              <a:rPr b="0" i="0" lang="en-US" sz="1800" u="none" cap="none" strike="noStrike">
                <a:solidFill>
                  <a:schemeClr val="dk1"/>
                </a:solidFill>
                <a:latin typeface="Arial"/>
                <a:ea typeface="Arial"/>
                <a:cs typeface="Arial"/>
                <a:sym typeface="Arial"/>
              </a:rPr>
              <a:t> 3. To find the right hyperparameters (e.g., learning rate, batch size)</a:t>
            </a:r>
            <a:endParaRPr/>
          </a:p>
          <a:p>
            <a:pPr indent="0" lvl="0" marL="0" marR="0" rtl="0" algn="l">
              <a:lnSpc>
                <a:spcPct val="150000"/>
              </a:lnSpc>
              <a:spcBef>
                <a:spcPts val="0"/>
              </a:spcBef>
              <a:spcAft>
                <a:spcPts val="0"/>
              </a:spcAft>
              <a:buNone/>
            </a:pPr>
            <a:r>
              <a:rPr b="1" lang="en-US" sz="1800">
                <a:solidFill>
                  <a:schemeClr val="dk1"/>
                </a:solidFill>
                <a:latin typeface="Arial"/>
                <a:ea typeface="Arial"/>
                <a:cs typeface="Arial"/>
                <a:sym typeface="Arial"/>
              </a:rPr>
              <a:t>Optimization and Evaluation</a:t>
            </a:r>
            <a:endParaRPr/>
          </a:p>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        Test with various hyperparameters, architectures, and datasets based on selected LLM models.</a:t>
            </a:r>
            <a:endParaRPr/>
          </a:p>
          <a:p>
            <a:pPr indent="0" lvl="0" marL="0" marR="0" rtl="0" algn="l">
              <a:lnSpc>
                <a:spcPct val="150000"/>
              </a:lnSpc>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26"/>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pic>
        <p:nvPicPr>
          <p:cNvPr id="319" name="Google Shape;319;p26"/>
          <p:cNvPicPr preferRelativeResize="0"/>
          <p:nvPr/>
        </p:nvPicPr>
        <p:blipFill rotWithShape="1">
          <a:blip r:embed="rId4">
            <a:alphaModFix/>
          </a:blip>
          <a:srcRect b="0" l="0" r="0" t="0"/>
          <a:stretch/>
        </p:blipFill>
        <p:spPr>
          <a:xfrm>
            <a:off x="2107095" y="913572"/>
            <a:ext cx="8362121" cy="407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106" name="Google Shape;106;p3"/>
          <p:cNvSpPr txBox="1"/>
          <p:nvPr/>
        </p:nvSpPr>
        <p:spPr>
          <a:xfrm>
            <a:off x="86138" y="318053"/>
            <a:ext cx="12019724" cy="980661"/>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latin typeface="Arial"/>
                <a:ea typeface="Arial"/>
                <a:cs typeface="Arial"/>
                <a:sym typeface="Arial"/>
              </a:rPr>
              <a:t>Project Overview :</a:t>
            </a:r>
            <a:endParaRPr/>
          </a:p>
        </p:txBody>
      </p:sp>
      <p:sp>
        <p:nvSpPr>
          <p:cNvPr id="107" name="Google Shape;107;p3"/>
          <p:cNvSpPr txBox="1"/>
          <p:nvPr/>
        </p:nvSpPr>
        <p:spPr>
          <a:xfrm>
            <a:off x="86138" y="1462486"/>
            <a:ext cx="12019724" cy="42165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i="0" lang="en-US" sz="1800" u="none" strike="noStrike">
                <a:solidFill>
                  <a:schemeClr val="dk1"/>
                </a:solidFill>
                <a:latin typeface="Arial"/>
                <a:ea typeface="Arial"/>
                <a:cs typeface="Arial"/>
                <a:sym typeface="Arial"/>
              </a:rPr>
              <a:t>Email Subject Line Generation</a:t>
            </a:r>
            <a:r>
              <a:rPr b="1" i="0" lang="en-US" sz="1800">
                <a:solidFill>
                  <a:schemeClr val="dk1"/>
                </a:solidFill>
                <a:latin typeface="Arial"/>
                <a:ea typeface="Arial"/>
                <a:cs typeface="Arial"/>
                <a:sym typeface="Arial"/>
              </a:rPr>
              <a:t>:</a:t>
            </a:r>
            <a:endParaRPr b="0" i="0" sz="1800">
              <a:solidFill>
                <a:schemeClr val="dk1"/>
              </a:solidFill>
              <a:latin typeface="Arial"/>
              <a:ea typeface="Arial"/>
              <a:cs typeface="Arial"/>
              <a:sym typeface="Arial"/>
            </a:endParaRPr>
          </a:p>
          <a:p>
            <a:pPr indent="-285750" lvl="1" marL="742950" marR="0" rtl="0" algn="l">
              <a:lnSpc>
                <a:spcPct val="150000"/>
              </a:lnSpc>
              <a:spcBef>
                <a:spcPts val="0"/>
              </a:spcBef>
              <a:spcAft>
                <a:spcPts val="0"/>
              </a:spcAft>
              <a:buClr>
                <a:schemeClr val="dk1"/>
              </a:buClr>
              <a:buSzPts val="1600"/>
              <a:buFont typeface="Courier New"/>
              <a:buChar char="o"/>
            </a:pPr>
            <a:r>
              <a:rPr b="0" i="0" lang="en-US" sz="1600" u="none" cap="none" strike="noStrike">
                <a:solidFill>
                  <a:schemeClr val="dk1"/>
                </a:solidFill>
                <a:latin typeface="Arial"/>
                <a:ea typeface="Arial"/>
                <a:cs typeface="Arial"/>
                <a:sym typeface="Arial"/>
              </a:rPr>
              <a:t>Fine-tune a GPT model using a prepared dataset.</a:t>
            </a:r>
            <a:endParaRPr/>
          </a:p>
          <a:p>
            <a:pPr indent="-285750" lvl="1" marL="742950" marR="0" rtl="0" algn="l">
              <a:lnSpc>
                <a:spcPct val="150000"/>
              </a:lnSpc>
              <a:spcBef>
                <a:spcPts val="0"/>
              </a:spcBef>
              <a:spcAft>
                <a:spcPts val="0"/>
              </a:spcAft>
              <a:buClr>
                <a:schemeClr val="dk1"/>
              </a:buClr>
              <a:buSzPts val="1600"/>
              <a:buFont typeface="Courier New"/>
              <a:buChar char="o"/>
            </a:pPr>
            <a:r>
              <a:rPr b="0" i="0" lang="en-US" sz="1600" u="none" cap="none" strike="noStrike">
                <a:solidFill>
                  <a:schemeClr val="dk1"/>
                </a:solidFill>
                <a:latin typeface="Arial"/>
                <a:ea typeface="Arial"/>
                <a:cs typeface="Arial"/>
                <a:sym typeface="Arial"/>
              </a:rPr>
              <a:t>Generate succinct email subjects from email bodies.</a:t>
            </a:r>
            <a:endParaRPr/>
          </a:p>
          <a:p>
            <a:pPr indent="-285750" lvl="1" marL="742950" marR="0" rtl="0" algn="l">
              <a:lnSpc>
                <a:spcPct val="150000"/>
              </a:lnSpc>
              <a:spcBef>
                <a:spcPts val="0"/>
              </a:spcBef>
              <a:spcAft>
                <a:spcPts val="0"/>
              </a:spcAft>
              <a:buClr>
                <a:schemeClr val="dk1"/>
              </a:buClr>
              <a:buSzPts val="1600"/>
              <a:buFont typeface="Courier New"/>
              <a:buChar char="o"/>
            </a:pPr>
            <a:r>
              <a:rPr b="1" i="0" lang="en-US" sz="1600" u="none" cap="none" strike="noStrike">
                <a:solidFill>
                  <a:schemeClr val="dk1"/>
                </a:solidFill>
                <a:latin typeface="Arial"/>
                <a:ea typeface="Arial"/>
                <a:cs typeface="Arial"/>
                <a:sym typeface="Arial"/>
              </a:rPr>
              <a:t>Additional Learning:</a:t>
            </a:r>
            <a:r>
              <a:rPr b="0" i="0" lang="en-US" sz="1600" u="none" cap="none" strike="noStrike">
                <a:solidFill>
                  <a:schemeClr val="dk1"/>
                </a:solidFill>
                <a:latin typeface="Arial"/>
                <a:ea typeface="Arial"/>
                <a:cs typeface="Arial"/>
                <a:sym typeface="Arial"/>
              </a:rPr>
              <a:t> Explore and compare other LLM models such as BERT, T5, BART, and etc. to understand their performance in email subject generation. Learn from different architectures to enhance the effectiveness of the GPT model.</a:t>
            </a:r>
            <a:endParaRPr/>
          </a:p>
          <a:p>
            <a:pPr indent="0" lvl="1" marL="457200" marR="0" rtl="0" algn="l">
              <a:lnSpc>
                <a:spcPct val="15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b="1" i="0" lang="en-US" sz="1800" u="none" strike="noStrike">
                <a:solidFill>
                  <a:schemeClr val="dk1"/>
                </a:solidFill>
                <a:latin typeface="Arial"/>
                <a:ea typeface="Arial"/>
                <a:cs typeface="Arial"/>
                <a:sym typeface="Arial"/>
              </a:rPr>
              <a:t>Question Answering on AIML Queries</a:t>
            </a:r>
            <a:r>
              <a:rPr b="1" i="0" lang="en-US" sz="1800">
                <a:solidFill>
                  <a:schemeClr val="dk1"/>
                </a:solidFill>
                <a:latin typeface="Arial"/>
                <a:ea typeface="Arial"/>
                <a:cs typeface="Arial"/>
                <a:sym typeface="Arial"/>
              </a:rPr>
              <a:t>:</a:t>
            </a:r>
            <a:endParaRPr b="0" i="0" sz="1800">
              <a:solidFill>
                <a:schemeClr val="dk1"/>
              </a:solidFill>
              <a:latin typeface="Arial"/>
              <a:ea typeface="Arial"/>
              <a:cs typeface="Arial"/>
              <a:sym typeface="Arial"/>
            </a:endParaRPr>
          </a:p>
          <a:p>
            <a:pPr indent="-285750" lvl="1" marL="742950" marR="0" rtl="0" algn="l">
              <a:lnSpc>
                <a:spcPct val="150000"/>
              </a:lnSpc>
              <a:spcBef>
                <a:spcPts val="0"/>
              </a:spcBef>
              <a:spcAft>
                <a:spcPts val="0"/>
              </a:spcAft>
              <a:buClr>
                <a:schemeClr val="dk1"/>
              </a:buClr>
              <a:buSzPts val="1600"/>
              <a:buFont typeface="Courier New"/>
              <a:buChar char="o"/>
            </a:pPr>
            <a:r>
              <a:rPr b="0" i="0" lang="en-US" sz="1600" u="none" cap="none" strike="noStrike">
                <a:solidFill>
                  <a:schemeClr val="dk1"/>
                </a:solidFill>
                <a:latin typeface="Arial"/>
                <a:ea typeface="Arial"/>
                <a:cs typeface="Arial"/>
                <a:sym typeface="Arial"/>
              </a:rPr>
              <a:t>Create a new dataset for AIML questions.</a:t>
            </a:r>
            <a:endParaRPr/>
          </a:p>
          <a:p>
            <a:pPr indent="-285750" lvl="1" marL="742950" marR="0" rtl="0" algn="l">
              <a:lnSpc>
                <a:spcPct val="150000"/>
              </a:lnSpc>
              <a:spcBef>
                <a:spcPts val="0"/>
              </a:spcBef>
              <a:spcAft>
                <a:spcPts val="0"/>
              </a:spcAft>
              <a:buClr>
                <a:schemeClr val="dk1"/>
              </a:buClr>
              <a:buSzPts val="1600"/>
              <a:buFont typeface="Courier New"/>
              <a:buChar char="o"/>
            </a:pPr>
            <a:r>
              <a:rPr b="0" i="0" lang="en-US" sz="1600" u="none" cap="none" strike="noStrike">
                <a:solidFill>
                  <a:schemeClr val="dk1"/>
                </a:solidFill>
                <a:latin typeface="Arial"/>
                <a:ea typeface="Arial"/>
                <a:cs typeface="Arial"/>
                <a:sym typeface="Arial"/>
              </a:rPr>
              <a:t>Fine-tune a GPT model to generate answers to these questions.</a:t>
            </a:r>
            <a:endParaRPr/>
          </a:p>
          <a:p>
            <a:pPr indent="-285750" lvl="1" marL="742950" marR="0" rtl="0" algn="l">
              <a:lnSpc>
                <a:spcPct val="150000"/>
              </a:lnSpc>
              <a:spcBef>
                <a:spcPts val="0"/>
              </a:spcBef>
              <a:spcAft>
                <a:spcPts val="0"/>
              </a:spcAft>
              <a:buClr>
                <a:schemeClr val="dk1"/>
              </a:buClr>
              <a:buSzPts val="1600"/>
              <a:buFont typeface="Courier New"/>
              <a:buChar char="o"/>
            </a:pPr>
            <a:r>
              <a:rPr b="1" i="0" lang="en-US" sz="1600" u="none" cap="none" strike="noStrike">
                <a:solidFill>
                  <a:schemeClr val="dk1"/>
                </a:solidFill>
                <a:latin typeface="Arial"/>
                <a:ea typeface="Arial"/>
                <a:cs typeface="Arial"/>
                <a:sym typeface="Arial"/>
              </a:rPr>
              <a:t>Additional Learning:</a:t>
            </a:r>
            <a:r>
              <a:rPr b="0" i="0" lang="en-US" sz="1600" u="none" cap="none" strike="noStrike">
                <a:solidFill>
                  <a:schemeClr val="dk1"/>
                </a:solidFill>
                <a:latin typeface="Arial"/>
                <a:ea typeface="Arial"/>
                <a:cs typeface="Arial"/>
                <a:sym typeface="Arial"/>
              </a:rPr>
              <a:t> Investigate other LLM models like T5, BERT, BART and etc. for question answering. Compare their results to gain insights into their strengths and weaknesses in handling AIML queries.</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4"/>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113" name="Google Shape;113;p4"/>
          <p:cNvSpPr txBox="1"/>
          <p:nvPr/>
        </p:nvSpPr>
        <p:spPr>
          <a:xfrm>
            <a:off x="86138" y="318053"/>
            <a:ext cx="12019724" cy="980661"/>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b="1" i="0" lang="en-US" sz="3200" u="none" strike="noStrike">
                <a:solidFill>
                  <a:schemeClr val="dk1"/>
                </a:solidFill>
                <a:latin typeface="Times New Roman"/>
                <a:ea typeface="Times New Roman"/>
                <a:cs typeface="Times New Roman"/>
                <a:sym typeface="Times New Roman"/>
              </a:rPr>
              <a:t>Email Subject Line Generation</a:t>
            </a:r>
            <a:endParaRPr b="1" sz="3200">
              <a:solidFill>
                <a:schemeClr val="dk1"/>
              </a:solidFill>
              <a:latin typeface="Arial"/>
              <a:ea typeface="Arial"/>
              <a:cs typeface="Arial"/>
              <a:sym typeface="Arial"/>
            </a:endParaRPr>
          </a:p>
        </p:txBody>
      </p:sp>
      <p:sp>
        <p:nvSpPr>
          <p:cNvPr id="114" name="Google Shape;114;p4"/>
          <p:cNvSpPr txBox="1"/>
          <p:nvPr/>
        </p:nvSpPr>
        <p:spPr>
          <a:xfrm>
            <a:off x="503583" y="960160"/>
            <a:ext cx="10780347"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Arial"/>
                <a:ea typeface="Arial"/>
                <a:cs typeface="Arial"/>
                <a:sym typeface="Arial"/>
              </a:rPr>
              <a:t>The task is focused on generating concise email subject lines by summarizing key sentences from the email body, specifically targets email summarization.</a:t>
            </a:r>
            <a:endParaRPr/>
          </a:p>
        </p:txBody>
      </p:sp>
      <p:sp>
        <p:nvSpPr>
          <p:cNvPr id="115" name="Google Shape;115;p4"/>
          <p:cNvSpPr txBox="1"/>
          <p:nvPr/>
        </p:nvSpPr>
        <p:spPr>
          <a:xfrm>
            <a:off x="503583" y="2013519"/>
            <a:ext cx="11004538" cy="341632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1F2328"/>
              </a:buClr>
              <a:buSzPts val="1800"/>
              <a:buFont typeface="Arial"/>
              <a:buChar char="•"/>
            </a:pPr>
            <a:r>
              <a:rPr b="1" i="0" lang="en-US" sz="1800">
                <a:solidFill>
                  <a:srgbClr val="1F2328"/>
                </a:solidFill>
                <a:latin typeface="Arial"/>
                <a:ea typeface="Arial"/>
                <a:cs typeface="Arial"/>
                <a:sym typeface="Arial"/>
              </a:rPr>
              <a:t>Dataset:</a:t>
            </a:r>
            <a:r>
              <a:rPr b="0" i="0" lang="en-US" sz="1800">
                <a:solidFill>
                  <a:srgbClr val="1F2328"/>
                </a:solidFill>
                <a:latin typeface="Arial"/>
                <a:ea typeface="Arial"/>
                <a:cs typeface="Arial"/>
                <a:sym typeface="Arial"/>
              </a:rPr>
              <a:t> </a:t>
            </a:r>
            <a:r>
              <a:rPr b="0" i="0" lang="en-US" sz="1800" u="sng">
                <a:solidFill>
                  <a:srgbClr val="1F2328"/>
                </a:solidFill>
                <a:latin typeface="Arial"/>
                <a:ea typeface="Arial"/>
                <a:cs typeface="Arial"/>
                <a:sym typeface="Arial"/>
                <a:hlinkClick r:id="rId4">
                  <a:extLst>
                    <a:ext uri="{A12FA001-AC4F-418D-AE19-62706E023703}">
                      <ahyp:hlinkClr val="tx"/>
                    </a:ext>
                  </a:extLst>
                </a:hlinkClick>
              </a:rPr>
              <a:t>Annotated Enron Subject Line Corpus</a:t>
            </a:r>
            <a:endParaRPr b="0" i="0" sz="1800">
              <a:solidFill>
                <a:srgbClr val="1F2328"/>
              </a:solidFill>
              <a:latin typeface="Arial"/>
              <a:ea typeface="Arial"/>
              <a:cs typeface="Arial"/>
              <a:sym typeface="Arial"/>
            </a:endParaRPr>
          </a:p>
          <a:p>
            <a:pPr indent="-114300" lvl="0" marL="0" marR="0" rtl="0" algn="l">
              <a:spcBef>
                <a:spcPts val="0"/>
              </a:spcBef>
              <a:spcAft>
                <a:spcPts val="0"/>
              </a:spcAft>
              <a:buClr>
                <a:srgbClr val="1F2328"/>
              </a:buClr>
              <a:buSzPts val="1800"/>
              <a:buFont typeface="Arial"/>
              <a:buChar char="•"/>
            </a:pPr>
            <a:r>
              <a:rPr b="1" i="0" lang="en-US" sz="1800">
                <a:solidFill>
                  <a:srgbClr val="1F2328"/>
                </a:solidFill>
                <a:latin typeface="Arial"/>
                <a:ea typeface="Arial"/>
                <a:cs typeface="Arial"/>
                <a:sym typeface="Arial"/>
              </a:rPr>
              <a:t>Description:</a:t>
            </a:r>
            <a:endParaRPr b="0" i="0" sz="1800">
              <a:solidFill>
                <a:srgbClr val="1F2328"/>
              </a:solidFill>
              <a:latin typeface="Arial"/>
              <a:ea typeface="Arial"/>
              <a:cs typeface="Arial"/>
              <a:sym typeface="Arial"/>
            </a:endParaRPr>
          </a:p>
          <a:p>
            <a:pPr indent="-285750" lvl="1" marL="742950" marR="0" rtl="0" algn="l">
              <a:spcBef>
                <a:spcPts val="0"/>
              </a:spcBef>
              <a:spcAft>
                <a:spcPts val="0"/>
              </a:spcAft>
              <a:buClr>
                <a:srgbClr val="1F2328"/>
              </a:buClr>
              <a:buSzPts val="1800"/>
              <a:buFont typeface="Arial"/>
              <a:buChar char="•"/>
            </a:pPr>
            <a:r>
              <a:rPr b="1" i="0" lang="en-US" sz="1800" u="none" cap="none" strike="noStrike">
                <a:solidFill>
                  <a:srgbClr val="1F2328"/>
                </a:solidFill>
                <a:latin typeface="Arial"/>
                <a:ea typeface="Arial"/>
                <a:cs typeface="Arial"/>
                <a:sym typeface="Arial"/>
              </a:rPr>
              <a:t>Content:</a:t>
            </a:r>
            <a:r>
              <a:rPr b="0" i="0" lang="en-US" sz="1800" u="none" cap="none" strike="noStrike">
                <a:solidFill>
                  <a:srgbClr val="1F2328"/>
                </a:solidFill>
                <a:latin typeface="Arial"/>
                <a:ea typeface="Arial"/>
                <a:cs typeface="Arial"/>
                <a:sym typeface="Arial"/>
              </a:rPr>
              <a:t> This dataset includes a subset of cleaned, filtered, and deduplicated emails from the Enron Email Corpus, featuring employee inboxes from the Enron Corporation.</a:t>
            </a:r>
            <a:endParaRPr/>
          </a:p>
          <a:p>
            <a:pPr indent="-285750" lvl="1" marL="742950" marR="0" rtl="0" algn="l">
              <a:spcBef>
                <a:spcPts val="0"/>
              </a:spcBef>
              <a:spcAft>
                <a:spcPts val="0"/>
              </a:spcAft>
              <a:buClr>
                <a:srgbClr val="1F2328"/>
              </a:buClr>
              <a:buSzPts val="1800"/>
              <a:buFont typeface="Arial"/>
              <a:buChar char="•"/>
            </a:pPr>
            <a:r>
              <a:rPr b="1" i="0" lang="en-US" sz="1800" u="none" cap="none" strike="noStrike">
                <a:solidFill>
                  <a:srgbClr val="1F2328"/>
                </a:solidFill>
                <a:latin typeface="Arial"/>
                <a:ea typeface="Arial"/>
                <a:cs typeface="Arial"/>
                <a:sym typeface="Arial"/>
              </a:rPr>
              <a:t>Evaluation Split:</a:t>
            </a:r>
            <a:r>
              <a:rPr b="0" i="0" lang="en-US" sz="1800" u="none" cap="none" strike="noStrike">
                <a:solidFill>
                  <a:srgbClr val="1F2328"/>
                </a:solidFill>
                <a:latin typeface="Arial"/>
                <a:ea typeface="Arial"/>
                <a:cs typeface="Arial"/>
                <a:sym typeface="Arial"/>
              </a:rPr>
              <a:t> The development and test sets each have 3 annotated subject lines per email by human annotators. This approach provides multiple reference points, as there isn't always one unique, appropriate subject line per email.</a:t>
            </a:r>
            <a:endParaRPr/>
          </a:p>
          <a:p>
            <a:pPr indent="-285750" lvl="1" marL="742950" marR="0" rtl="0" algn="l">
              <a:spcBef>
                <a:spcPts val="0"/>
              </a:spcBef>
              <a:spcAft>
                <a:spcPts val="0"/>
              </a:spcAft>
              <a:buClr>
                <a:srgbClr val="1F2328"/>
              </a:buClr>
              <a:buSzPts val="1800"/>
              <a:buFont typeface="Arial"/>
              <a:buChar char="•"/>
            </a:pPr>
            <a:r>
              <a:rPr b="1" i="0" lang="en-US" sz="1800" u="none" cap="none" strike="noStrike">
                <a:solidFill>
                  <a:srgbClr val="1F2328"/>
                </a:solidFill>
                <a:latin typeface="Arial"/>
                <a:ea typeface="Arial"/>
                <a:cs typeface="Arial"/>
                <a:sym typeface="Arial"/>
              </a:rPr>
              <a:t>Statistics:</a:t>
            </a:r>
            <a:endParaRPr b="0" i="0" sz="1800" u="none" cap="none" strike="noStrike">
              <a:solidFill>
                <a:srgbClr val="1F2328"/>
              </a:solidFill>
              <a:latin typeface="Arial"/>
              <a:ea typeface="Arial"/>
              <a:cs typeface="Arial"/>
              <a:sym typeface="Arial"/>
            </a:endParaRPr>
          </a:p>
          <a:p>
            <a:pPr indent="-228600" lvl="2" marL="1143000" marR="0" rtl="0" algn="l">
              <a:spcBef>
                <a:spcPts val="0"/>
              </a:spcBef>
              <a:spcAft>
                <a:spcPts val="0"/>
              </a:spcAft>
              <a:buClr>
                <a:srgbClr val="1F2328"/>
              </a:buClr>
              <a:buSzPts val="1800"/>
              <a:buFont typeface="Arial"/>
              <a:buChar char="•"/>
            </a:pPr>
            <a:r>
              <a:rPr b="1" i="0" lang="en-US" sz="1800" u="none" cap="none" strike="noStrike">
                <a:solidFill>
                  <a:srgbClr val="1F2328"/>
                </a:solidFill>
                <a:latin typeface="Arial"/>
                <a:ea typeface="Arial"/>
                <a:cs typeface="Arial"/>
                <a:sym typeface="Arial"/>
              </a:rPr>
              <a:t>Train/Dev/Test Splits:</a:t>
            </a:r>
            <a:r>
              <a:rPr b="0" i="0" lang="en-US" sz="1800" u="none" cap="none" strike="noStrike">
                <a:solidFill>
                  <a:srgbClr val="1F2328"/>
                </a:solidFill>
                <a:latin typeface="Arial"/>
                <a:ea typeface="Arial"/>
                <a:cs typeface="Arial"/>
                <a:sym typeface="Arial"/>
              </a:rPr>
              <a:t> 14,436 / 1,960 / 1,906</a:t>
            </a:r>
            <a:endParaRPr/>
          </a:p>
          <a:p>
            <a:pPr indent="-228600" lvl="2" marL="1143000" marR="0" rtl="0" algn="l">
              <a:spcBef>
                <a:spcPts val="0"/>
              </a:spcBef>
              <a:spcAft>
                <a:spcPts val="0"/>
              </a:spcAft>
              <a:buClr>
                <a:srgbClr val="1F2328"/>
              </a:buClr>
              <a:buSzPts val="1800"/>
              <a:buFont typeface="Arial"/>
              <a:buChar char="•"/>
            </a:pPr>
            <a:r>
              <a:rPr b="1" i="0" lang="en-US" sz="1800" u="none" cap="none" strike="noStrike">
                <a:solidFill>
                  <a:srgbClr val="1F2328"/>
                </a:solidFill>
                <a:latin typeface="Arial"/>
                <a:ea typeface="Arial"/>
                <a:cs typeface="Arial"/>
                <a:sym typeface="Arial"/>
              </a:rPr>
              <a:t>Average Email Length:</a:t>
            </a:r>
            <a:r>
              <a:rPr b="0" i="0" lang="en-US" sz="1800" u="none" cap="none" strike="noStrike">
                <a:solidFill>
                  <a:srgbClr val="1F2328"/>
                </a:solidFill>
                <a:latin typeface="Arial"/>
                <a:ea typeface="Arial"/>
                <a:cs typeface="Arial"/>
                <a:sym typeface="Arial"/>
              </a:rPr>
              <a:t> 75 words</a:t>
            </a:r>
            <a:endParaRPr/>
          </a:p>
          <a:p>
            <a:pPr indent="-228600" lvl="2" marL="1143000" marR="0" rtl="0" algn="l">
              <a:spcBef>
                <a:spcPts val="0"/>
              </a:spcBef>
              <a:spcAft>
                <a:spcPts val="0"/>
              </a:spcAft>
              <a:buClr>
                <a:srgbClr val="1F2328"/>
              </a:buClr>
              <a:buSzPts val="1800"/>
              <a:buFont typeface="Arial"/>
              <a:buChar char="•"/>
            </a:pPr>
            <a:r>
              <a:rPr b="1" i="0" lang="en-US" sz="1800" u="none" cap="none" strike="noStrike">
                <a:solidFill>
                  <a:srgbClr val="1F2328"/>
                </a:solidFill>
                <a:latin typeface="Arial"/>
                <a:ea typeface="Arial"/>
                <a:cs typeface="Arial"/>
                <a:sym typeface="Arial"/>
              </a:rPr>
              <a:t>Average Subject Length:</a:t>
            </a:r>
            <a:r>
              <a:rPr b="0" i="0" lang="en-US" sz="1800" u="none" cap="none" strike="noStrike">
                <a:solidFill>
                  <a:srgbClr val="1F2328"/>
                </a:solidFill>
                <a:latin typeface="Arial"/>
                <a:ea typeface="Arial"/>
                <a:cs typeface="Arial"/>
                <a:sym typeface="Arial"/>
              </a:rPr>
              <a:t> 4 words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121" name="Google Shape;121;p5"/>
          <p:cNvSpPr txBox="1"/>
          <p:nvPr/>
        </p:nvSpPr>
        <p:spPr>
          <a:xfrm>
            <a:off x="347248" y="299278"/>
            <a:ext cx="11497503" cy="763588"/>
          </a:xfrm>
          <a:prstGeom prst="rect">
            <a:avLst/>
          </a:prstGeom>
          <a:noFill/>
          <a:ln>
            <a:noFill/>
          </a:ln>
        </p:spPr>
        <p:txBody>
          <a:bodyPr anchorCtr="0" anchor="t" bIns="45700" lIns="91425" spcFirstLastPara="1" rIns="91425" wrap="square" tIns="17775">
            <a:noAutofit/>
          </a:bodyPr>
          <a:lstStyle/>
          <a:p>
            <a:pPr indent="0" lvl="0" marL="0" marR="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AESLC Email dataset info</a:t>
            </a:r>
            <a:endParaRPr/>
          </a:p>
        </p:txBody>
      </p:sp>
      <p:pic>
        <p:nvPicPr>
          <p:cNvPr id="122" name="Google Shape;122;p5"/>
          <p:cNvPicPr preferRelativeResize="0"/>
          <p:nvPr/>
        </p:nvPicPr>
        <p:blipFill rotWithShape="1">
          <a:blip r:embed="rId4">
            <a:alphaModFix/>
          </a:blip>
          <a:srcRect b="0" l="0" r="0" t="0"/>
          <a:stretch/>
        </p:blipFill>
        <p:spPr>
          <a:xfrm>
            <a:off x="967166" y="1062865"/>
            <a:ext cx="10257665" cy="4688578"/>
          </a:xfrm>
          <a:prstGeom prst="rect">
            <a:avLst/>
          </a:prstGeom>
          <a:noFill/>
          <a:ln>
            <a:noFill/>
          </a:ln>
        </p:spPr>
      </p:pic>
      <p:sp>
        <p:nvSpPr>
          <p:cNvPr id="123" name="Google Shape;123;p5"/>
          <p:cNvSpPr txBox="1"/>
          <p:nvPr/>
        </p:nvSpPr>
        <p:spPr>
          <a:xfrm>
            <a:off x="2465664" y="5372824"/>
            <a:ext cx="598487" cy="2524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0000"/>
                </a:solidFill>
                <a:latin typeface="Calibri"/>
                <a:ea typeface="Calibri"/>
                <a:cs typeface="Calibri"/>
                <a:sym typeface="Calibri"/>
              </a:rPr>
              <a:t>14,436</a:t>
            </a:r>
            <a:endParaRPr sz="1050">
              <a:solidFill>
                <a:schemeClr val="dk1"/>
              </a:solidFill>
              <a:latin typeface="Calibri"/>
              <a:ea typeface="Calibri"/>
              <a:cs typeface="Calibri"/>
              <a:sym typeface="Calibri"/>
            </a:endParaRPr>
          </a:p>
        </p:txBody>
      </p:sp>
      <p:sp>
        <p:nvSpPr>
          <p:cNvPr id="124" name="Google Shape;124;p5"/>
          <p:cNvSpPr txBox="1"/>
          <p:nvPr/>
        </p:nvSpPr>
        <p:spPr>
          <a:xfrm>
            <a:off x="5598699" y="5370444"/>
            <a:ext cx="596900" cy="2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0000"/>
                </a:solidFill>
                <a:latin typeface="Calibri"/>
                <a:ea typeface="Calibri"/>
                <a:cs typeface="Calibri"/>
                <a:sym typeface="Calibri"/>
              </a:rPr>
              <a:t>  1,960</a:t>
            </a:r>
            <a:endParaRPr sz="1050">
              <a:solidFill>
                <a:schemeClr val="dk1"/>
              </a:solidFill>
              <a:latin typeface="Calibri"/>
              <a:ea typeface="Calibri"/>
              <a:cs typeface="Calibri"/>
              <a:sym typeface="Calibri"/>
            </a:endParaRPr>
          </a:p>
        </p:txBody>
      </p:sp>
      <p:sp>
        <p:nvSpPr>
          <p:cNvPr id="125" name="Google Shape;125;p5"/>
          <p:cNvSpPr txBox="1"/>
          <p:nvPr/>
        </p:nvSpPr>
        <p:spPr>
          <a:xfrm>
            <a:off x="8953984" y="5370444"/>
            <a:ext cx="523875" cy="2524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0000"/>
                </a:solidFill>
                <a:latin typeface="Calibri"/>
                <a:ea typeface="Calibri"/>
                <a:cs typeface="Calibri"/>
                <a:sym typeface="Calibri"/>
              </a:rPr>
              <a:t>1,906</a:t>
            </a:r>
            <a:endParaRPr sz="10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6"/>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pic>
        <p:nvPicPr>
          <p:cNvPr id="131" name="Google Shape;131;p6"/>
          <p:cNvPicPr preferRelativeResize="0"/>
          <p:nvPr/>
        </p:nvPicPr>
        <p:blipFill rotWithShape="1">
          <a:blip r:embed="rId4">
            <a:alphaModFix/>
          </a:blip>
          <a:srcRect b="0" l="0" r="0" t="0"/>
          <a:stretch/>
        </p:blipFill>
        <p:spPr>
          <a:xfrm>
            <a:off x="904875" y="1318590"/>
            <a:ext cx="1920875" cy="1768475"/>
          </a:xfrm>
          <a:prstGeom prst="rect">
            <a:avLst/>
          </a:prstGeom>
          <a:noFill/>
          <a:ln>
            <a:noFill/>
          </a:ln>
        </p:spPr>
      </p:pic>
      <p:pic>
        <p:nvPicPr>
          <p:cNvPr id="132" name="Google Shape;132;p6"/>
          <p:cNvPicPr preferRelativeResize="0"/>
          <p:nvPr/>
        </p:nvPicPr>
        <p:blipFill rotWithShape="1">
          <a:blip r:embed="rId5">
            <a:alphaModFix/>
          </a:blip>
          <a:srcRect b="0" l="0" r="0" t="0"/>
          <a:stretch/>
        </p:blipFill>
        <p:spPr>
          <a:xfrm>
            <a:off x="4612483" y="1200150"/>
            <a:ext cx="7234960" cy="1898650"/>
          </a:xfrm>
          <a:prstGeom prst="rect">
            <a:avLst/>
          </a:prstGeom>
          <a:noFill/>
          <a:ln>
            <a:noFill/>
          </a:ln>
        </p:spPr>
      </p:pic>
      <p:pic>
        <p:nvPicPr>
          <p:cNvPr id="133" name="Google Shape;133;p6"/>
          <p:cNvPicPr preferRelativeResize="0"/>
          <p:nvPr/>
        </p:nvPicPr>
        <p:blipFill rotWithShape="1">
          <a:blip r:embed="rId6">
            <a:alphaModFix/>
          </a:blip>
          <a:srcRect b="0" l="0" r="0" t="0"/>
          <a:stretch/>
        </p:blipFill>
        <p:spPr>
          <a:xfrm>
            <a:off x="477078" y="3783977"/>
            <a:ext cx="3681689" cy="2179500"/>
          </a:xfrm>
          <a:prstGeom prst="rect">
            <a:avLst/>
          </a:prstGeom>
          <a:noFill/>
          <a:ln>
            <a:noFill/>
          </a:ln>
        </p:spPr>
      </p:pic>
      <p:pic>
        <p:nvPicPr>
          <p:cNvPr id="134" name="Google Shape;134;p6"/>
          <p:cNvPicPr preferRelativeResize="0"/>
          <p:nvPr/>
        </p:nvPicPr>
        <p:blipFill rotWithShape="1">
          <a:blip r:embed="rId7">
            <a:alphaModFix/>
          </a:blip>
          <a:srcRect b="0" l="0" r="0" t="0"/>
          <a:stretch/>
        </p:blipFill>
        <p:spPr>
          <a:xfrm>
            <a:off x="4511675" y="3087065"/>
            <a:ext cx="1673225" cy="606425"/>
          </a:xfrm>
          <a:prstGeom prst="rect">
            <a:avLst/>
          </a:prstGeom>
          <a:noFill/>
          <a:ln>
            <a:noFill/>
          </a:ln>
        </p:spPr>
      </p:pic>
      <p:pic>
        <p:nvPicPr>
          <p:cNvPr id="135" name="Google Shape;135;p6"/>
          <p:cNvPicPr preferRelativeResize="0"/>
          <p:nvPr/>
        </p:nvPicPr>
        <p:blipFill rotWithShape="1">
          <a:blip r:embed="rId8">
            <a:alphaModFix/>
          </a:blip>
          <a:srcRect b="0" l="0" r="0" t="0"/>
          <a:stretch/>
        </p:blipFill>
        <p:spPr>
          <a:xfrm>
            <a:off x="4511675" y="3987489"/>
            <a:ext cx="1955386" cy="1604651"/>
          </a:xfrm>
          <a:prstGeom prst="rect">
            <a:avLst/>
          </a:prstGeom>
          <a:noFill/>
          <a:ln>
            <a:noFill/>
          </a:ln>
        </p:spPr>
      </p:pic>
      <p:pic>
        <p:nvPicPr>
          <p:cNvPr id="136" name="Google Shape;136;p6"/>
          <p:cNvPicPr preferRelativeResize="0"/>
          <p:nvPr/>
        </p:nvPicPr>
        <p:blipFill rotWithShape="1">
          <a:blip r:embed="rId9">
            <a:alphaModFix/>
          </a:blip>
          <a:srcRect b="0" l="0" r="0" t="0"/>
          <a:stretch/>
        </p:blipFill>
        <p:spPr>
          <a:xfrm>
            <a:off x="6819969" y="3987489"/>
            <a:ext cx="2271022" cy="1604651"/>
          </a:xfrm>
          <a:prstGeom prst="rect">
            <a:avLst/>
          </a:prstGeom>
          <a:noFill/>
          <a:ln>
            <a:noFill/>
          </a:ln>
        </p:spPr>
      </p:pic>
      <p:cxnSp>
        <p:nvCxnSpPr>
          <p:cNvPr id="137" name="Google Shape;137;p6"/>
          <p:cNvCxnSpPr/>
          <p:nvPr/>
        </p:nvCxnSpPr>
        <p:spPr>
          <a:xfrm>
            <a:off x="2982913" y="2149475"/>
            <a:ext cx="1447800" cy="0"/>
          </a:xfrm>
          <a:prstGeom prst="straightConnector1">
            <a:avLst/>
          </a:prstGeom>
          <a:noFill/>
          <a:ln cap="flat" cmpd="sng" w="12700">
            <a:solidFill>
              <a:schemeClr val="accent1"/>
            </a:solidFill>
            <a:prstDash val="solid"/>
            <a:round/>
            <a:headEnd len="med" w="med" type="none"/>
            <a:tailEnd len="med" w="med" type="triangle"/>
          </a:ln>
        </p:spPr>
      </p:cxnSp>
      <p:sp>
        <p:nvSpPr>
          <p:cNvPr id="138" name="Google Shape;138;p6"/>
          <p:cNvSpPr txBox="1"/>
          <p:nvPr/>
        </p:nvSpPr>
        <p:spPr>
          <a:xfrm>
            <a:off x="1382713" y="2987675"/>
            <a:ext cx="822325" cy="2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train folder</a:t>
            </a:r>
            <a:endParaRPr/>
          </a:p>
        </p:txBody>
      </p:sp>
      <p:sp>
        <p:nvSpPr>
          <p:cNvPr id="139" name="Google Shape;139;p6"/>
          <p:cNvSpPr txBox="1"/>
          <p:nvPr/>
        </p:nvSpPr>
        <p:spPr>
          <a:xfrm>
            <a:off x="674688" y="180975"/>
            <a:ext cx="8099425" cy="606425"/>
          </a:xfrm>
          <a:prstGeom prst="rect">
            <a:avLst/>
          </a:prstGeom>
          <a:noFill/>
          <a:ln>
            <a:noFill/>
          </a:ln>
        </p:spPr>
        <p:txBody>
          <a:bodyPr anchorCtr="0" anchor="b" bIns="0" lIns="0" spcFirstLastPara="1" rIns="0" wrap="square" tIns="17775">
            <a:noAutofit/>
          </a:bodyPr>
          <a:lstStyle/>
          <a:p>
            <a:pPr indent="0" lvl="0" marL="0" marR="0" rtl="0" algn="l">
              <a:lnSpc>
                <a:spcPct val="93000"/>
              </a:lnSpc>
              <a:spcBef>
                <a:spcPts val="0"/>
              </a:spcBef>
              <a:spcAft>
                <a:spcPts val="0"/>
              </a:spcAft>
              <a:buNone/>
            </a:pPr>
            <a:r>
              <a:rPr b="1" lang="en-US" sz="3200">
                <a:solidFill>
                  <a:srgbClr val="050505"/>
                </a:solidFill>
                <a:latin typeface="Times New Roman"/>
                <a:ea typeface="Times New Roman"/>
                <a:cs typeface="Times New Roman"/>
                <a:sym typeface="Times New Roman"/>
              </a:rPr>
              <a:t>AESLC train dataset preprocess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7"/>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pic>
        <p:nvPicPr>
          <p:cNvPr id="145" name="Google Shape;145;p7"/>
          <p:cNvPicPr preferRelativeResize="0"/>
          <p:nvPr/>
        </p:nvPicPr>
        <p:blipFill rotWithShape="1">
          <a:blip r:embed="rId4">
            <a:alphaModFix/>
          </a:blip>
          <a:srcRect b="0" l="0" r="0" t="0"/>
          <a:stretch/>
        </p:blipFill>
        <p:spPr>
          <a:xfrm>
            <a:off x="904875" y="1292090"/>
            <a:ext cx="1920875" cy="1768475"/>
          </a:xfrm>
          <a:prstGeom prst="rect">
            <a:avLst/>
          </a:prstGeom>
          <a:noFill/>
          <a:ln>
            <a:noFill/>
          </a:ln>
        </p:spPr>
      </p:pic>
      <p:pic>
        <p:nvPicPr>
          <p:cNvPr id="146" name="Google Shape;146;p7"/>
          <p:cNvPicPr preferRelativeResize="0"/>
          <p:nvPr/>
        </p:nvPicPr>
        <p:blipFill rotWithShape="1">
          <a:blip r:embed="rId5">
            <a:alphaModFix/>
          </a:blip>
          <a:srcRect b="0" l="0" r="0" t="0"/>
          <a:stretch/>
        </p:blipFill>
        <p:spPr>
          <a:xfrm>
            <a:off x="4040188" y="1117465"/>
            <a:ext cx="7661482" cy="1943100"/>
          </a:xfrm>
          <a:prstGeom prst="rect">
            <a:avLst/>
          </a:prstGeom>
          <a:noFill/>
          <a:ln>
            <a:noFill/>
          </a:ln>
        </p:spPr>
      </p:pic>
      <p:pic>
        <p:nvPicPr>
          <p:cNvPr id="147" name="Google Shape;147;p7"/>
          <p:cNvPicPr preferRelativeResize="0"/>
          <p:nvPr/>
        </p:nvPicPr>
        <p:blipFill rotWithShape="1">
          <a:blip r:embed="rId6">
            <a:alphaModFix/>
          </a:blip>
          <a:srcRect b="0" l="0" r="0" t="0"/>
          <a:stretch/>
        </p:blipFill>
        <p:spPr>
          <a:xfrm>
            <a:off x="4174436" y="3144703"/>
            <a:ext cx="2032690" cy="550862"/>
          </a:xfrm>
          <a:prstGeom prst="rect">
            <a:avLst/>
          </a:prstGeom>
          <a:noFill/>
          <a:ln>
            <a:noFill/>
          </a:ln>
        </p:spPr>
      </p:pic>
      <p:pic>
        <p:nvPicPr>
          <p:cNvPr id="148" name="Google Shape;148;p7"/>
          <p:cNvPicPr preferRelativeResize="0"/>
          <p:nvPr/>
        </p:nvPicPr>
        <p:blipFill rotWithShape="1">
          <a:blip r:embed="rId7">
            <a:alphaModFix/>
          </a:blip>
          <a:srcRect b="0" l="0" r="0" t="0"/>
          <a:stretch/>
        </p:blipFill>
        <p:spPr>
          <a:xfrm>
            <a:off x="6689725" y="3124065"/>
            <a:ext cx="1758952" cy="590550"/>
          </a:xfrm>
          <a:prstGeom prst="rect">
            <a:avLst/>
          </a:prstGeom>
          <a:noFill/>
          <a:ln>
            <a:noFill/>
          </a:ln>
        </p:spPr>
      </p:pic>
      <p:pic>
        <p:nvPicPr>
          <p:cNvPr id="149" name="Google Shape;149;p7"/>
          <p:cNvPicPr preferRelativeResize="0"/>
          <p:nvPr/>
        </p:nvPicPr>
        <p:blipFill rotWithShape="1">
          <a:blip r:embed="rId8">
            <a:alphaModFix/>
          </a:blip>
          <a:srcRect b="0" l="0" r="0" t="0"/>
          <a:stretch/>
        </p:blipFill>
        <p:spPr>
          <a:xfrm>
            <a:off x="604838" y="3419340"/>
            <a:ext cx="3138487" cy="2689360"/>
          </a:xfrm>
          <a:prstGeom prst="rect">
            <a:avLst/>
          </a:prstGeom>
          <a:noFill/>
          <a:ln>
            <a:noFill/>
          </a:ln>
        </p:spPr>
      </p:pic>
      <p:pic>
        <p:nvPicPr>
          <p:cNvPr id="150" name="Google Shape;150;p7"/>
          <p:cNvPicPr preferRelativeResize="0"/>
          <p:nvPr/>
        </p:nvPicPr>
        <p:blipFill rotWithShape="1">
          <a:blip r:embed="rId9">
            <a:alphaModFix/>
          </a:blip>
          <a:srcRect b="0" l="0" r="0" t="0"/>
          <a:stretch/>
        </p:blipFill>
        <p:spPr>
          <a:xfrm>
            <a:off x="4006849" y="3835265"/>
            <a:ext cx="1933849" cy="1611313"/>
          </a:xfrm>
          <a:prstGeom prst="rect">
            <a:avLst/>
          </a:prstGeom>
          <a:noFill/>
          <a:ln>
            <a:noFill/>
          </a:ln>
        </p:spPr>
      </p:pic>
      <p:pic>
        <p:nvPicPr>
          <p:cNvPr id="151" name="Google Shape;151;p7"/>
          <p:cNvPicPr preferRelativeResize="0"/>
          <p:nvPr/>
        </p:nvPicPr>
        <p:blipFill rotWithShape="1">
          <a:blip r:embed="rId10">
            <a:alphaModFix/>
          </a:blip>
          <a:srcRect b="0" l="0" r="0" t="0"/>
          <a:stretch/>
        </p:blipFill>
        <p:spPr>
          <a:xfrm>
            <a:off x="6129613" y="3857490"/>
            <a:ext cx="1492249" cy="1611313"/>
          </a:xfrm>
          <a:prstGeom prst="rect">
            <a:avLst/>
          </a:prstGeom>
          <a:noFill/>
          <a:ln>
            <a:noFill/>
          </a:ln>
        </p:spPr>
      </p:pic>
      <p:cxnSp>
        <p:nvCxnSpPr>
          <p:cNvPr id="152" name="Google Shape;152;p7"/>
          <p:cNvCxnSpPr/>
          <p:nvPr/>
        </p:nvCxnSpPr>
        <p:spPr>
          <a:xfrm>
            <a:off x="2982913" y="2374765"/>
            <a:ext cx="760412" cy="0"/>
          </a:xfrm>
          <a:prstGeom prst="straightConnector1">
            <a:avLst/>
          </a:prstGeom>
          <a:noFill/>
          <a:ln cap="flat" cmpd="sng" w="12700">
            <a:solidFill>
              <a:schemeClr val="accent1"/>
            </a:solidFill>
            <a:prstDash val="solid"/>
            <a:round/>
            <a:headEnd len="med" w="med" type="none"/>
            <a:tailEnd len="med" w="med" type="triangle"/>
          </a:ln>
        </p:spPr>
      </p:cxnSp>
      <p:pic>
        <p:nvPicPr>
          <p:cNvPr id="153" name="Google Shape;153;p7"/>
          <p:cNvPicPr preferRelativeResize="0"/>
          <p:nvPr/>
        </p:nvPicPr>
        <p:blipFill rotWithShape="1">
          <a:blip r:embed="rId11">
            <a:alphaModFix/>
          </a:blip>
          <a:srcRect b="0" l="0" r="0" t="0"/>
          <a:stretch/>
        </p:blipFill>
        <p:spPr>
          <a:xfrm>
            <a:off x="7810776" y="3873365"/>
            <a:ext cx="1333224" cy="1625600"/>
          </a:xfrm>
          <a:prstGeom prst="rect">
            <a:avLst/>
          </a:prstGeom>
          <a:noFill/>
          <a:ln>
            <a:noFill/>
          </a:ln>
        </p:spPr>
      </p:pic>
      <p:pic>
        <p:nvPicPr>
          <p:cNvPr id="154" name="Google Shape;154;p7"/>
          <p:cNvPicPr preferRelativeResize="0"/>
          <p:nvPr/>
        </p:nvPicPr>
        <p:blipFill rotWithShape="1">
          <a:blip r:embed="rId12">
            <a:alphaModFix/>
          </a:blip>
          <a:srcRect b="0" l="0" r="0" t="0"/>
          <a:stretch/>
        </p:blipFill>
        <p:spPr>
          <a:xfrm>
            <a:off x="9303026" y="3867015"/>
            <a:ext cx="2398644" cy="1819275"/>
          </a:xfrm>
          <a:prstGeom prst="rect">
            <a:avLst/>
          </a:prstGeom>
          <a:noFill/>
          <a:ln>
            <a:noFill/>
          </a:ln>
        </p:spPr>
      </p:pic>
      <p:sp>
        <p:nvSpPr>
          <p:cNvPr id="155" name="Google Shape;155;p7"/>
          <p:cNvSpPr txBox="1"/>
          <p:nvPr/>
        </p:nvSpPr>
        <p:spPr>
          <a:xfrm>
            <a:off x="243026" y="72891"/>
            <a:ext cx="10928557" cy="636587"/>
          </a:xfrm>
          <a:prstGeom prst="rect">
            <a:avLst/>
          </a:prstGeom>
          <a:noFill/>
          <a:ln>
            <a:noFill/>
          </a:ln>
        </p:spPr>
        <p:txBody>
          <a:bodyPr anchorCtr="0" anchor="b" bIns="0" lIns="0" spcFirstLastPara="1" rIns="0" wrap="square" tIns="17775">
            <a:noAutofit/>
          </a:bodyPr>
          <a:lstStyle/>
          <a:p>
            <a:pPr indent="0" lvl="0" marL="0" marR="0" rtl="0" algn="l">
              <a:lnSpc>
                <a:spcPct val="93000"/>
              </a:lnSpc>
              <a:spcBef>
                <a:spcPts val="0"/>
              </a:spcBef>
              <a:spcAft>
                <a:spcPts val="0"/>
              </a:spcAft>
              <a:buNone/>
            </a:pPr>
            <a:r>
              <a:rPr b="1" lang="en-US" sz="3200">
                <a:solidFill>
                  <a:srgbClr val="050505"/>
                </a:solidFill>
                <a:latin typeface="Times New Roman"/>
                <a:ea typeface="Times New Roman"/>
                <a:cs typeface="Times New Roman"/>
                <a:sym typeface="Times New Roman"/>
              </a:rPr>
              <a:t> AESLC dev and test dataset preprocess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8"/>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161" name="Google Shape;161;p8"/>
          <p:cNvSpPr txBox="1"/>
          <p:nvPr/>
        </p:nvSpPr>
        <p:spPr>
          <a:xfrm>
            <a:off x="243026" y="72891"/>
            <a:ext cx="10928557" cy="636587"/>
          </a:xfrm>
          <a:prstGeom prst="rect">
            <a:avLst/>
          </a:prstGeom>
          <a:noFill/>
          <a:ln>
            <a:noFill/>
          </a:ln>
        </p:spPr>
        <p:txBody>
          <a:bodyPr anchorCtr="0" anchor="b" bIns="0" lIns="0" spcFirstLastPara="1" rIns="0" wrap="square" tIns="17775">
            <a:noAutofit/>
          </a:bodyPr>
          <a:lstStyle/>
          <a:p>
            <a:pPr indent="0" lvl="0" marL="0" marR="0" rtl="0" algn="l">
              <a:lnSpc>
                <a:spcPct val="93000"/>
              </a:lnSpc>
              <a:spcBef>
                <a:spcPts val="0"/>
              </a:spcBef>
              <a:spcAft>
                <a:spcPts val="0"/>
              </a:spcAft>
              <a:buNone/>
            </a:pPr>
            <a:r>
              <a:rPr b="1" lang="en-US" sz="3200">
                <a:solidFill>
                  <a:srgbClr val="050505"/>
                </a:solidFill>
                <a:latin typeface="Times New Roman"/>
                <a:ea typeface="Times New Roman"/>
                <a:cs typeface="Times New Roman"/>
                <a:sym typeface="Times New Roman"/>
              </a:rPr>
              <a:t> LLM Model Fine-Tune for Email dataset</a:t>
            </a:r>
            <a:endParaRPr/>
          </a:p>
        </p:txBody>
      </p:sp>
      <p:pic>
        <p:nvPicPr>
          <p:cNvPr id="162" name="Google Shape;162;p8"/>
          <p:cNvPicPr preferRelativeResize="0"/>
          <p:nvPr/>
        </p:nvPicPr>
        <p:blipFill rotWithShape="1">
          <a:blip r:embed="rId4">
            <a:alphaModFix/>
          </a:blip>
          <a:srcRect b="0" l="0" r="0" t="0"/>
          <a:stretch/>
        </p:blipFill>
        <p:spPr>
          <a:xfrm>
            <a:off x="243026" y="858129"/>
            <a:ext cx="11705949" cy="56130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9"/>
          <p:cNvPicPr preferRelativeResize="0"/>
          <p:nvPr/>
        </p:nvPicPr>
        <p:blipFill rotWithShape="1">
          <a:blip r:embed="rId3">
            <a:alphaModFix/>
          </a:blip>
          <a:srcRect b="0" l="0" r="0" t="0"/>
          <a:stretch/>
        </p:blipFill>
        <p:spPr>
          <a:xfrm>
            <a:off x="8294688" y="6108700"/>
            <a:ext cx="3897312" cy="749300"/>
          </a:xfrm>
          <a:prstGeom prst="rect">
            <a:avLst/>
          </a:prstGeom>
          <a:noFill/>
          <a:ln>
            <a:noFill/>
          </a:ln>
        </p:spPr>
      </p:pic>
      <p:sp>
        <p:nvSpPr>
          <p:cNvPr id="168" name="Google Shape;168;p9"/>
          <p:cNvSpPr txBox="1"/>
          <p:nvPr/>
        </p:nvSpPr>
        <p:spPr>
          <a:xfrm>
            <a:off x="180974" y="242921"/>
            <a:ext cx="11054452" cy="582064"/>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Training Results for </a:t>
            </a:r>
            <a:r>
              <a:rPr b="1" i="0" lang="en-US" sz="3200" u="none" strike="noStrike">
                <a:solidFill>
                  <a:schemeClr val="dk1"/>
                </a:solidFill>
                <a:latin typeface="Times New Roman"/>
                <a:ea typeface="Times New Roman"/>
                <a:cs typeface="Times New Roman"/>
                <a:sym typeface="Times New Roman"/>
              </a:rPr>
              <a:t>Email Subject Line Generation</a:t>
            </a:r>
            <a:endParaRPr b="1" sz="3200">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3200"/>
              <a:buFont typeface="Calibri"/>
              <a:buNone/>
            </a:pPr>
            <a:r>
              <a:t/>
            </a:r>
            <a:endParaRPr b="1" sz="3200">
              <a:solidFill>
                <a:schemeClr val="dk1"/>
              </a:solidFill>
              <a:latin typeface="Times New Roman"/>
              <a:ea typeface="Times New Roman"/>
              <a:cs typeface="Times New Roman"/>
              <a:sym typeface="Times New Roman"/>
            </a:endParaRPr>
          </a:p>
        </p:txBody>
      </p:sp>
      <p:sp>
        <p:nvSpPr>
          <p:cNvPr id="169" name="Google Shape;169;p9"/>
          <p:cNvSpPr txBox="1"/>
          <p:nvPr/>
        </p:nvSpPr>
        <p:spPr>
          <a:xfrm>
            <a:off x="239713" y="1211165"/>
            <a:ext cx="638175"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GP2</a:t>
            </a:r>
            <a:endParaRPr/>
          </a:p>
        </p:txBody>
      </p:sp>
      <p:pic>
        <p:nvPicPr>
          <p:cNvPr id="170" name="Google Shape;170;p9"/>
          <p:cNvPicPr preferRelativeResize="0"/>
          <p:nvPr/>
        </p:nvPicPr>
        <p:blipFill rotWithShape="1">
          <a:blip r:embed="rId4">
            <a:alphaModFix/>
          </a:blip>
          <a:srcRect b="0" l="0" r="0" t="0"/>
          <a:stretch/>
        </p:blipFill>
        <p:spPr>
          <a:xfrm>
            <a:off x="2557292" y="1669358"/>
            <a:ext cx="2017883" cy="1238250"/>
          </a:xfrm>
          <a:prstGeom prst="rect">
            <a:avLst/>
          </a:prstGeom>
          <a:noFill/>
          <a:ln>
            <a:noFill/>
          </a:ln>
        </p:spPr>
      </p:pic>
      <p:pic>
        <p:nvPicPr>
          <p:cNvPr id="171" name="Google Shape;171;p9"/>
          <p:cNvPicPr preferRelativeResize="0"/>
          <p:nvPr/>
        </p:nvPicPr>
        <p:blipFill rotWithShape="1">
          <a:blip r:embed="rId5">
            <a:alphaModFix/>
          </a:blip>
          <a:srcRect b="0" l="0" r="0" t="0"/>
          <a:stretch/>
        </p:blipFill>
        <p:spPr>
          <a:xfrm>
            <a:off x="239713" y="1674463"/>
            <a:ext cx="2198687" cy="1238250"/>
          </a:xfrm>
          <a:prstGeom prst="rect">
            <a:avLst/>
          </a:prstGeom>
          <a:noFill/>
          <a:ln>
            <a:noFill/>
          </a:ln>
        </p:spPr>
      </p:pic>
      <p:sp>
        <p:nvSpPr>
          <p:cNvPr id="172" name="Google Shape;172;p9"/>
          <p:cNvSpPr txBox="1"/>
          <p:nvPr/>
        </p:nvSpPr>
        <p:spPr>
          <a:xfrm>
            <a:off x="2537757" y="1231284"/>
            <a:ext cx="1631950" cy="3841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BART Base</a:t>
            </a:r>
            <a:endParaRPr/>
          </a:p>
        </p:txBody>
      </p:sp>
      <p:sp>
        <p:nvSpPr>
          <p:cNvPr id="173" name="Google Shape;173;p9"/>
          <p:cNvSpPr txBox="1"/>
          <p:nvPr/>
        </p:nvSpPr>
        <p:spPr>
          <a:xfrm>
            <a:off x="4867188" y="1140097"/>
            <a:ext cx="1500187"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BART Large-CNN</a:t>
            </a:r>
            <a:endParaRPr/>
          </a:p>
        </p:txBody>
      </p:sp>
      <p:sp>
        <p:nvSpPr>
          <p:cNvPr id="174" name="Google Shape;174;p9"/>
          <p:cNvSpPr txBox="1"/>
          <p:nvPr/>
        </p:nvSpPr>
        <p:spPr>
          <a:xfrm>
            <a:off x="180975" y="3356254"/>
            <a:ext cx="1530350"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T5 Base		</a:t>
            </a:r>
            <a:endParaRPr/>
          </a:p>
        </p:txBody>
      </p:sp>
      <p:pic>
        <p:nvPicPr>
          <p:cNvPr id="175" name="Google Shape;175;p9"/>
          <p:cNvPicPr preferRelativeResize="0"/>
          <p:nvPr/>
        </p:nvPicPr>
        <p:blipFill rotWithShape="1">
          <a:blip r:embed="rId6">
            <a:alphaModFix/>
          </a:blip>
          <a:srcRect b="0" l="0" r="0" t="0"/>
          <a:stretch/>
        </p:blipFill>
        <p:spPr>
          <a:xfrm>
            <a:off x="180974" y="3702329"/>
            <a:ext cx="2257425" cy="1622425"/>
          </a:xfrm>
          <a:prstGeom prst="rect">
            <a:avLst/>
          </a:prstGeom>
          <a:noFill/>
          <a:ln>
            <a:noFill/>
          </a:ln>
        </p:spPr>
      </p:pic>
      <p:sp>
        <p:nvSpPr>
          <p:cNvPr id="176" name="Google Shape;176;p9"/>
          <p:cNvSpPr txBox="1"/>
          <p:nvPr/>
        </p:nvSpPr>
        <p:spPr>
          <a:xfrm>
            <a:off x="2593975" y="3430867"/>
            <a:ext cx="1981200"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T5 Small		</a:t>
            </a:r>
            <a:endParaRPr/>
          </a:p>
        </p:txBody>
      </p:sp>
      <p:pic>
        <p:nvPicPr>
          <p:cNvPr id="177" name="Google Shape;177;p9"/>
          <p:cNvPicPr preferRelativeResize="0"/>
          <p:nvPr/>
        </p:nvPicPr>
        <p:blipFill rotWithShape="1">
          <a:blip r:embed="rId7">
            <a:alphaModFix/>
          </a:blip>
          <a:srcRect b="0" l="0" r="0" t="0"/>
          <a:stretch/>
        </p:blipFill>
        <p:spPr>
          <a:xfrm>
            <a:off x="2593976" y="3795992"/>
            <a:ext cx="2017883" cy="1622425"/>
          </a:xfrm>
          <a:prstGeom prst="rect">
            <a:avLst/>
          </a:prstGeom>
          <a:noFill/>
          <a:ln>
            <a:noFill/>
          </a:ln>
        </p:spPr>
      </p:pic>
      <p:pic>
        <p:nvPicPr>
          <p:cNvPr id="178" name="Google Shape;178;p9"/>
          <p:cNvPicPr preferRelativeResize="0"/>
          <p:nvPr/>
        </p:nvPicPr>
        <p:blipFill rotWithShape="1">
          <a:blip r:embed="rId8">
            <a:alphaModFix/>
          </a:blip>
          <a:srcRect b="0" l="0" r="0" t="0"/>
          <a:stretch/>
        </p:blipFill>
        <p:spPr>
          <a:xfrm>
            <a:off x="4867189" y="1669056"/>
            <a:ext cx="2198688" cy="1238250"/>
          </a:xfrm>
          <a:prstGeom prst="rect">
            <a:avLst/>
          </a:prstGeom>
          <a:noFill/>
          <a:ln>
            <a:noFill/>
          </a:ln>
        </p:spPr>
      </p:pic>
      <p:sp>
        <p:nvSpPr>
          <p:cNvPr id="179" name="Google Shape;179;p9"/>
          <p:cNvSpPr txBox="1"/>
          <p:nvPr/>
        </p:nvSpPr>
        <p:spPr>
          <a:xfrm>
            <a:off x="4960662" y="3429000"/>
            <a:ext cx="1981200" cy="346075"/>
          </a:xfrm>
          <a:prstGeom prst="rect">
            <a:avLst/>
          </a:prstGeom>
          <a:noFill/>
          <a:ln>
            <a:noFill/>
          </a:ln>
        </p:spPr>
        <p:txBody>
          <a:bodyPr anchorCtr="0" anchor="t" bIns="45000" lIns="90000" spcFirstLastPara="1" rIns="90000" wrap="square" tIns="61000">
            <a:noAutofit/>
          </a:bodyPr>
          <a:lstStyle/>
          <a:p>
            <a:pPr indent="0" lvl="0" marL="0" marR="0" rtl="0" algn="l">
              <a:lnSpc>
                <a:spcPct val="93000"/>
              </a:lnSpc>
              <a:spcBef>
                <a:spcPts val="0"/>
              </a:spcBef>
              <a:spcAft>
                <a:spcPts val="0"/>
              </a:spcAft>
              <a:buNone/>
            </a:pPr>
            <a:r>
              <a:rPr b="1" lang="en-US" sz="1800">
                <a:solidFill>
                  <a:srgbClr val="000000"/>
                </a:solidFill>
                <a:latin typeface="Arial"/>
                <a:ea typeface="Arial"/>
                <a:cs typeface="Arial"/>
                <a:sym typeface="Arial"/>
              </a:rPr>
              <a:t>distilgpt2</a:t>
            </a:r>
            <a:endParaRPr/>
          </a:p>
        </p:txBody>
      </p:sp>
      <p:pic>
        <p:nvPicPr>
          <p:cNvPr id="180" name="Google Shape;180;p9"/>
          <p:cNvPicPr preferRelativeResize="0"/>
          <p:nvPr/>
        </p:nvPicPr>
        <p:blipFill rotWithShape="1">
          <a:blip r:embed="rId9">
            <a:alphaModFix/>
          </a:blip>
          <a:srcRect b="0" l="0" r="0" t="0"/>
          <a:stretch/>
        </p:blipFill>
        <p:spPr>
          <a:xfrm>
            <a:off x="4880752" y="3878541"/>
            <a:ext cx="2198688" cy="1457325"/>
          </a:xfrm>
          <a:prstGeom prst="rect">
            <a:avLst/>
          </a:prstGeom>
          <a:noFill/>
          <a:ln>
            <a:noFill/>
          </a:ln>
        </p:spPr>
      </p:pic>
      <p:sp>
        <p:nvSpPr>
          <p:cNvPr id="181" name="Google Shape;181;p9"/>
          <p:cNvSpPr txBox="1"/>
          <p:nvPr/>
        </p:nvSpPr>
        <p:spPr>
          <a:xfrm>
            <a:off x="7419044" y="1200743"/>
            <a:ext cx="3599812" cy="468313"/>
          </a:xfrm>
          <a:prstGeom prst="rect">
            <a:avLst/>
          </a:prstGeom>
          <a:noFill/>
          <a:ln>
            <a:noFill/>
          </a:ln>
        </p:spPr>
        <p:txBody>
          <a:bodyPr anchorCtr="0" anchor="t" bIns="45700" lIns="91425" spcFirstLastPara="1" rIns="91425" wrap="square" tIns="29325">
            <a:noAutofit/>
          </a:bodyPr>
          <a:lstStyle/>
          <a:p>
            <a:pPr indent="0" lvl="0" marL="0" marR="0" rtl="0" algn="l">
              <a:lnSpc>
                <a:spcPct val="90000"/>
              </a:lnSpc>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GPT2-Medium</a:t>
            </a:r>
            <a:endParaRPr/>
          </a:p>
        </p:txBody>
      </p:sp>
      <p:pic>
        <p:nvPicPr>
          <p:cNvPr id="182" name="Google Shape;182;p9"/>
          <p:cNvPicPr preferRelativeResize="0"/>
          <p:nvPr/>
        </p:nvPicPr>
        <p:blipFill rotWithShape="1">
          <a:blip r:embed="rId10">
            <a:alphaModFix/>
          </a:blip>
          <a:srcRect b="0" l="0" r="0" t="0"/>
          <a:stretch/>
        </p:blipFill>
        <p:spPr>
          <a:xfrm>
            <a:off x="7419044" y="1557239"/>
            <a:ext cx="4591981" cy="38611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USINESS">
      <a:dk1>
        <a:srgbClr val="000000"/>
      </a:dk1>
      <a:lt1>
        <a:srgbClr val="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2015-08-22T14:32:45Z</dcterms:created>
  <dc:creator>SlideModel</dc:creator>
</cp:coreProperties>
</file>